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metadata" ContentType="application/binary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86" r:id="rId6"/>
    <p:sldMasterId id="2147483724" r:id="rId7"/>
    <p:sldMasterId id="2147483762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</p:sldIdLst>
  <p:sldSz cy="5143500" cx="9144000"/>
  <p:notesSz cx="6858000" cy="9144000"/>
  <p:embeddedFontLst>
    <p:embeddedFont>
      <p:font typeface="Inter Tight Light"/>
      <p:regular r:id="rId32"/>
      <p:bold r:id="rId33"/>
      <p:italic r:id="rId34"/>
      <p:boldItalic r:id="rId35"/>
    </p:embeddedFont>
    <p:embeddedFont>
      <p:font typeface="Helvetica Neue"/>
      <p:regular r:id="rId36"/>
      <p:bold r:id="rId37"/>
      <p:italic r:id="rId38"/>
      <p:boldItalic r:id="rId39"/>
    </p:embeddedFont>
    <p:embeddedFont>
      <p:font typeface="Inter Tight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4" roundtripDataSignature="AMtx7miilMmVr5MxQRYCsx2qfMJuQxRG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7AD4C0D-0E32-463E-B261-3C9C9386798C}">
  <a:tblStyle styleId="{F7AD4C0D-0E32-463E-B261-3C9C938679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7.xml"/><Relationship Id="rId13" Type="http://schemas.openxmlformats.org/officeDocument/2006/relationships/slide" Target="slides/slide4.xml"/><Relationship Id="rId39" Type="http://schemas.openxmlformats.org/officeDocument/2006/relationships/font" Target="fonts/HelveticaNeue-boldItalic.fntdata"/><Relationship Id="rId18" Type="http://schemas.openxmlformats.org/officeDocument/2006/relationships/slide" Target="slides/slide9.xml"/><Relationship Id="rId42" Type="http://schemas.openxmlformats.org/officeDocument/2006/relationships/font" Target="fonts/InterTight-italic.fntdata"/><Relationship Id="rId21" Type="http://schemas.openxmlformats.org/officeDocument/2006/relationships/slide" Target="slides/slide12.xml"/><Relationship Id="rId34" Type="http://schemas.openxmlformats.org/officeDocument/2006/relationships/font" Target="fonts/InterTightLight-italic.fntdata"/><Relationship Id="rId47" Type="http://schemas.openxmlformats.org/officeDocument/2006/relationships/customXml" Target="../customXml/item3.xml"/><Relationship Id="rId7" Type="http://schemas.openxmlformats.org/officeDocument/2006/relationships/slideMaster" Target="slideMasters/slideMaster3.xml"/><Relationship Id="rId2" Type="http://schemas.openxmlformats.org/officeDocument/2006/relationships/viewProps" Target="viewProps.xml"/><Relationship Id="rId29" Type="http://schemas.openxmlformats.org/officeDocument/2006/relationships/slide" Target="slides/slide20.xml"/><Relationship Id="rId16" Type="http://schemas.openxmlformats.org/officeDocument/2006/relationships/slide" Target="slides/slide7.xml"/><Relationship Id="rId40" Type="http://schemas.openxmlformats.org/officeDocument/2006/relationships/font" Target="fonts/InterTight-regular.fntdata"/><Relationship Id="rId24" Type="http://schemas.openxmlformats.org/officeDocument/2006/relationships/slide" Target="slides/slide15.xml"/><Relationship Id="rId1" Type="http://schemas.openxmlformats.org/officeDocument/2006/relationships/theme" Target="theme/theme4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2.xml"/><Relationship Id="rId32" Type="http://schemas.openxmlformats.org/officeDocument/2006/relationships/font" Target="fonts/InterTightLight-regular.fntdata"/><Relationship Id="rId37" Type="http://schemas.openxmlformats.org/officeDocument/2006/relationships/font" Target="fonts/HelveticaNeue-bold.fntdata"/><Relationship Id="rId45" Type="http://schemas.openxmlformats.org/officeDocument/2006/relationships/customXml" Target="../customXml/item1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6.xml"/><Relationship Id="rId36" Type="http://schemas.openxmlformats.org/officeDocument/2006/relationships/font" Target="fonts/HelveticaNeue-regular.fntdata"/><Relationship Id="rId44" Type="http://customschemas.google.com/relationships/presentationmetadata" Target="metadata"/><Relationship Id="rId31" Type="http://schemas.openxmlformats.org/officeDocument/2006/relationships/slide" Target="slides/slide22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22" Type="http://schemas.openxmlformats.org/officeDocument/2006/relationships/slide" Target="slides/slide13.xml"/><Relationship Id="rId43" Type="http://schemas.openxmlformats.org/officeDocument/2006/relationships/font" Target="fonts/InterTight-boldItalic.fntdata"/><Relationship Id="rId4" Type="http://schemas.openxmlformats.org/officeDocument/2006/relationships/tableStyles" Target="tableStyles.xml"/><Relationship Id="rId9" Type="http://schemas.openxmlformats.org/officeDocument/2006/relationships/notesMaster" Target="notesMasters/notesMaster1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font" Target="fonts/InterTightLight-boldItalic.fntdata"/><Relationship Id="rId14" Type="http://schemas.openxmlformats.org/officeDocument/2006/relationships/slide" Target="slides/slide5.xml"/><Relationship Id="rId8" Type="http://schemas.openxmlformats.org/officeDocument/2006/relationships/slideMaster" Target="slideMasters/slideMaster4.xml"/><Relationship Id="rId3" Type="http://schemas.openxmlformats.org/officeDocument/2006/relationships/presProps" Target="presProps.xml"/><Relationship Id="rId25" Type="http://schemas.openxmlformats.org/officeDocument/2006/relationships/slide" Target="slides/slide16.xml"/><Relationship Id="rId33" Type="http://schemas.openxmlformats.org/officeDocument/2006/relationships/font" Target="fonts/InterTightLight-bold.fntdata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38" Type="http://schemas.openxmlformats.org/officeDocument/2006/relationships/font" Target="fonts/HelveticaNeue-italic.fntdata"/><Relationship Id="rId46" Type="http://schemas.openxmlformats.org/officeDocument/2006/relationships/customXml" Target="../customXml/item2.xml"/><Relationship Id="rId20" Type="http://schemas.openxmlformats.org/officeDocument/2006/relationships/slide" Target="slides/slide11.xml"/><Relationship Id="rId41" Type="http://schemas.openxmlformats.org/officeDocument/2006/relationships/font" Target="fonts/InterTight-bold.fntdata"/></Relationships>
</file>

<file path=ppt/media/image1.png>
</file>

<file path=ppt/media/image2.png>
</file>

<file path=ppt/media/image22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3" name="Google Shape;54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e1f605ea1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8" name="Google Shape;628;g2e1f605ea1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2e1f605ea18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7" name="Google Shape;657;g2e1f605ea18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2e1f605ea18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2" name="Google Shape;692;g2e1f605ea18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2e1f605ea18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8" name="Google Shape;708;g2e1f605ea18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2e1f605ea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4" name="Google Shape;724;g2e1f605ea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2f0793366ea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0" name="Google Shape;730;g2f0793366ea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2e1f605ea1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6" name="Google Shape;736;g2e1f605ea1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2e1f605ea18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4" name="Google Shape;744;g2e1f605ea18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2e1f605ea18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2" name="Google Shape;752;g2e1f605ea18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e1f605ea18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9" name="Google Shape;759;g2e1f605ea18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2d8b5015ff9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8" name="Google Shape;548;g2d8b5015ff9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e1f605ea18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5" name="Google Shape;825;g2e1f605ea18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2e1f605ea18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7" name="Google Shape;837;g2e1f605ea18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2ce33065504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5" name="Google Shape;845;g2ce33065504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4" name="Google Shape;55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2cdb5430bfc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9" name="Google Shape;559;g2cdb5430bfc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d27a60d470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5" name="Google Shape;565;g2d27a60d470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d035497e2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2" name="Google Shape;572;g2d035497e2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f816879a16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7" name="Google Shape;597;g1f816879a1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d035497e2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4" name="Google Shape;614;g2d035497e2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f816879a1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0" name="Google Shape;620;g1f816879a1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4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4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5" name="Google Shape;45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f0793366ea_0_232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g2f0793366ea_0_23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64" name="Google Shape;364;g2f0793366ea_0_2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f0793366ea_0_236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g2f0793366ea_0_23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68" name="Google Shape;368;g2f0793366ea_0_2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f0793366ea_0_240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g2f0793366ea_0_24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72" name="Google Shape;372;g2f0793366ea_0_2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f0793366ea_0_244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g2f0793366ea_0_24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76" name="Google Shape;376;g2f0793366ea_0_2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f0793366ea_0_24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79" name="Google Shape;379;g2f0793366ea_0_24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80" name="Google Shape;380;g2f0793366ea_0_2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f0793366ea_0_25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83" name="Google Shape;383;g2f0793366ea_0_252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84" name="Google Shape;384;g2f0793366ea_0_2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f0793366ea_0_25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87" name="Google Shape;387;g2f0793366ea_0_256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88" name="Google Shape;388;g2f0793366ea_0_2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f0793366ea_0_260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91" name="Google Shape;391;g2f0793366ea_0_26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92" name="Google Shape;392;g2f0793366ea_0_2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f0793366ea_0_264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95" name="Google Shape;395;g2f0793366ea_0_26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96" name="Google Shape;396;g2f0793366ea_0_2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f0793366ea_0_26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99" name="Google Shape;399;g2f0793366ea_0_268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00" name="Google Shape;400;g2f0793366ea_0_2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8" name="Google Shape;4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f0793366ea_0_27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03" name="Google Shape;403;g2f0793366ea_0_2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f0793366ea_0_27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06" name="Google Shape;406;g2f0793366ea_0_2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g2d8b5015ff9_0_1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2d8b5015ff9_0_147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2" name="Google Shape;412;g2d8b5015ff9_0_147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13" name="Google Shape;413;g2d8b5015ff9_0_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d8b5015ff9_0_15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16" name="Google Shape;416;g2d8b5015ff9_0_1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g2d8b5015ff9_0_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d8b5015ff9_0_155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0" name="Google Shape;420;g2d8b5015ff9_0_155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21" name="Google Shape;421;g2d8b5015ff9_0_155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22" name="Google Shape;422;g2d8b5015ff9_0_15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23" name="Google Shape;423;g2d8b5015ff9_0_1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d8b5015ff9_0_16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26" name="Google Shape;426;g2d8b5015ff9_0_161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27" name="Google Shape;427;g2d8b5015ff9_0_1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d8b5015ff9_0_165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430" name="Google Shape;430;g2d8b5015ff9_0_16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31" name="Google Shape;431;g2d8b5015ff9_0_1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2d8b5015ff9_0_169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g2d8b5015ff9_0_16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35" name="Google Shape;435;g2d8b5015ff9_0_1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d8b5015ff9_0_173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38" name="Google Shape;438;g2d8b5015ff9_0_173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39" name="Google Shape;439;g2d8b5015ff9_0_17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40" name="Google Shape;440;g2d8b5015ff9_0_1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d8b5015ff9_0_17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43" name="Google Shape;443;g2d8b5015ff9_0_17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44" name="Google Shape;444;g2d8b5015ff9_0_1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d8b5015ff9_0_18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47" name="Google Shape;447;g2d8b5015ff9_0_1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d8b5015ff9_0_18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50" name="Google Shape;450;g2d8b5015ff9_0_1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d8b5015ff9_0_194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9" name="Google Shape;459;g2d8b5015ff9_0_194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60" name="Google Shape;460;g2d8b5015ff9_0_1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d8b5015ff9_0_198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63" name="Google Shape;463;g2d8b5015ff9_0_198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64" name="Google Shape;464;g2d8b5015ff9_0_19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d8b5015ff9_0_20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67" name="Google Shape;467;g2d8b5015ff9_0_202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68" name="Google Shape;468;g2d8b5015ff9_0_20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69" name="Google Shape;469;g2d8b5015ff9_0_2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d8b5015ff9_0_207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72" name="Google Shape;472;g2d8b5015ff9_0_207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73" name="Google Shape;473;g2d8b5015ff9_0_20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74" name="Google Shape;474;g2d8b5015ff9_0_2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d8b5015ff9_0_212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77" name="Google Shape;477;g2d8b5015ff9_0_21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78" name="Google Shape;478;g2d8b5015ff9_0_212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79" name="Google Shape;479;g2d8b5015ff9_0_21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80" name="Google Shape;480;g2d8b5015ff9_0_2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d8b5015ff9_0_218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83" name="Google Shape;483;g2d8b5015ff9_0_218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84" name="Google Shape;484;g2d8b5015ff9_0_218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485" name="Google Shape;485;g2d8b5015ff9_0_21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86" name="Google Shape;486;g2d8b5015ff9_0_2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d8b5015ff9_0_224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89" name="Google Shape;489;g2d8b5015ff9_0_22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90" name="Google Shape;490;g2d8b5015ff9_0_2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d8b5015ff9_0_228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93" name="Google Shape;493;g2d8b5015ff9_0_22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94" name="Google Shape;494;g2d8b5015ff9_0_2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d8b5015ff9_0_232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97" name="Google Shape;497;g2d8b5015ff9_0_23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98" name="Google Shape;498;g2d8b5015ff9_0_2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d8b5015ff9_0_236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501" name="Google Shape;501;g2d8b5015ff9_0_23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02" name="Google Shape;502;g2d8b5015ff9_0_2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d8b5015ff9_0_240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505" name="Google Shape;505;g2d8b5015ff9_0_24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06" name="Google Shape;506;g2d8b5015ff9_0_2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d8b5015ff9_0_244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509" name="Google Shape;509;g2d8b5015ff9_0_24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10" name="Google Shape;510;g2d8b5015ff9_0_2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d8b5015ff9_0_24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513" name="Google Shape;513;g2d8b5015ff9_0_24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14" name="Google Shape;514;g2d8b5015ff9_0_2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d8b5015ff9_0_25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17" name="Google Shape;517;g2d8b5015ff9_0_252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518" name="Google Shape;518;g2d8b5015ff9_0_2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d8b5015ff9_0_25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21" name="Google Shape;521;g2d8b5015ff9_0_256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522" name="Google Shape;522;g2d8b5015ff9_0_2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d8b5015ff9_0_260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25" name="Google Shape;525;g2d8b5015ff9_0_26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26" name="Google Shape;526;g2d8b5015ff9_0_2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d8b5015ff9_0_264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29" name="Google Shape;529;g2d8b5015ff9_0_26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30" name="Google Shape;530;g2d8b5015ff9_0_2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2d8b5015ff9_0_26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33" name="Google Shape;533;g2d8b5015ff9_0_268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34" name="Google Shape;534;g2d8b5015ff9_0_2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d8b5015ff9_0_27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37" name="Google Shape;537;g2d8b5015ff9_0_2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d8b5015ff9_0_27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40" name="Google Shape;540;g2d8b5015ff9_0_2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1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" name="Google Shape;57;p51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58" name="Google Shape;58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2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1" name="Google Shape;61;p52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62" name="Google Shape;62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6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" name="Google Shape;10;p36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1" name="Google Shape;11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3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65" name="Google Shape;65;p53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66" name="Google Shape;66;p5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7" name="Google Shape;6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4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0" name="Google Shape;70;p54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1" name="Google Shape;71;p5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2" name="Google Shape;72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5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5" name="Google Shape;75;p55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6" name="Google Shape;76;p55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7" name="Google Shape;77;p5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8" name="Google Shape;78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6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1" name="Google Shape;81;p56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82" name="Google Shape;82;p56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83" name="Google Shape;83;p5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4" name="Google Shape;84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7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5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8" name="Google Shape;88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8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5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92" name="Google Shape;92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9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5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96" name="Google Shape;96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0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6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0" name="Google Shape;100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1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6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4" name="Google Shape;104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2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6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8" name="Google Shape;108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4" name="Google Shape;1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3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11" name="Google Shape;111;p6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12" name="Google Shape;11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5" name="Google Shape;115;p64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16" name="Google Shape;116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9" name="Google Shape;119;p65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20" name="Google Shape;120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6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23" name="Google Shape;123;p6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4" name="Google Shape;124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7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27" name="Google Shape;127;p6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8" name="Google Shape;128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31" name="Google Shape;131;p68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2" name="Google Shape;132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5" name="Google Shape;135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8" name="Google Shape;138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d27a60d470_0_161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2" name="Google Shape;142;g2d27a60d470_0_161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43" name="Google Shape;143;g2d27a60d470_0_161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44" name="Google Shape;144;g2d27a60d470_0_16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45" name="Google Shape;145;g2d27a60d470_0_1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2d27a60d470_0_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8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8" name="Google Shape;18;p38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9" name="Google Shape;19;p38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" name="Google Shape;20;p3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" name="Google Shape;21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d27a60d470_0_14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50" name="Google Shape;150;g2d27a60d470_0_1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2d27a60d470_0_1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d27a60d470_0_153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g2d27a60d470_0_153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55" name="Google Shape;155;g2d27a60d470_0_1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d27a60d470_0_15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58" name="Google Shape;158;g2d27a60d470_0_157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59" name="Google Shape;159;g2d27a60d470_0_1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d27a60d470_0_167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g2d27a60d470_0_16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63" name="Google Shape;163;g2d27a60d470_0_1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d27a60d470_0_171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g2d27a60d470_0_17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67" name="Google Shape;167;g2d27a60d470_0_1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27a60d470_0_175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70" name="Google Shape;170;g2d27a60d470_0_175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71" name="Google Shape;171;g2d27a60d470_0_17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72" name="Google Shape;172;g2d27a60d470_0_1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27a60d470_0_18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75" name="Google Shape;175;g2d27a60d470_0_180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76" name="Google Shape;176;g2d27a60d470_0_1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d27a60d470_0_18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79" name="Google Shape;179;g2d27a60d470_0_1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d27a60d470_0_18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82" name="Google Shape;182;g2d27a60d470_0_18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4" name="Google Shape;24;p37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5" name="Google Shape;25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d27a60d470_0_196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1" name="Google Shape;191;g2d27a60d470_0_196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92" name="Google Shape;192;g2d27a60d470_0_19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d27a60d470_0_200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5" name="Google Shape;195;g2d27a60d470_0_200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96" name="Google Shape;196;g2d27a60d470_0_2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d27a60d470_0_204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99" name="Google Shape;199;g2d27a60d470_0_204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0" name="Google Shape;200;g2d27a60d470_0_20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01" name="Google Shape;201;g2d27a60d470_0_2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d27a60d470_0_209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4" name="Google Shape;204;g2d27a60d470_0_209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5" name="Google Shape;205;g2d27a60d470_0_20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06" name="Google Shape;206;g2d27a60d470_0_20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d27a60d470_0_214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9" name="Google Shape;209;g2d27a60d470_0_214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0" name="Google Shape;210;g2d27a60d470_0_214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1" name="Google Shape;211;g2d27a60d470_0_21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2" name="Google Shape;212;g2d27a60d470_0_2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9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3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9" name="Google Shape;29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d27a60d470_0_220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5" name="Google Shape;215;g2d27a60d470_0_220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6" name="Google Shape;216;g2d27a60d470_0_220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7" name="Google Shape;217;g2d27a60d470_0_22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8" name="Google Shape;218;g2d27a60d470_0_2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d27a60d470_0_226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g2d27a60d470_0_22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22" name="Google Shape;222;g2d27a60d470_0_2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d27a60d470_0_230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g2d27a60d470_0_23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26" name="Google Shape;226;g2d27a60d470_0_2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d27a60d470_0_234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g2d27a60d470_0_23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0" name="Google Shape;230;g2d27a60d470_0_2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d27a60d470_0_238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g2d27a60d470_0_23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4" name="Google Shape;234;g2d27a60d470_0_2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d27a60d470_0_242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g2d27a60d470_0_24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8" name="Google Shape;238;g2d27a60d470_0_2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d27a60d470_0_246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g2d27a60d470_0_24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42" name="Google Shape;242;g2d27a60d470_0_2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d27a60d470_0_250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45" name="Google Shape;245;g2d27a60d470_0_25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46" name="Google Shape;246;g2d27a60d470_0_2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d27a60d470_0_25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49" name="Google Shape;249;g2d27a60d470_0_254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250" name="Google Shape;250;g2d27a60d470_0_2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d27a60d470_0_25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53" name="Google Shape;253;g2d27a60d470_0_25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254" name="Google Shape;254;g2d27a60d470_0_2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0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4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3" name="Google Shape;33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d27a60d470_0_262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57" name="Google Shape;257;g2d27a60d470_0_26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58" name="Google Shape;258;g2d27a60d470_0_2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d27a60d470_0_266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61" name="Google Shape;261;g2d27a60d470_0_26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2" name="Google Shape;262;g2d27a60d470_0_2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d27a60d470_0_27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65" name="Google Shape;265;g2d27a60d470_0_270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6" name="Google Shape;266;g2d27a60d470_0_2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d27a60d470_0_27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9" name="Google Shape;269;g2d27a60d470_0_2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27a60d470_0_27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72" name="Google Shape;272;g2d27a60d470_0_2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g2f0793366ea_0_1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f0793366ea_0_14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78" name="Google Shape;278;g2f0793366ea_0_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2f0793366ea_0_1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f0793366ea_0_151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2" name="Google Shape;282;g2f0793366ea_0_151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283" name="Google Shape;283;g2f0793366ea_0_1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f0793366ea_0_15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86" name="Google Shape;286;g2f0793366ea_0_155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87" name="Google Shape;287;g2f0793366ea_0_1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f0793366ea_0_159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90" name="Google Shape;290;g2f0793366ea_0_159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91" name="Google Shape;291;g2f0793366ea_0_159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92" name="Google Shape;292;g2f0793366ea_0_15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93" name="Google Shape;293;g2f0793366ea_0_1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1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6" name="Google Shape;36;p41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7" name="Google Shape;37;p4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8" name="Google Shape;38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f0793366ea_0_165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96" name="Google Shape;296;g2f0793366ea_0_16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97" name="Google Shape;297;g2f0793366ea_0_1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f0793366ea_0_169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00" name="Google Shape;300;g2f0793366ea_0_16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01" name="Google Shape;301;g2f0793366ea_0_1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f0793366ea_0_173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04" name="Google Shape;304;g2f0793366ea_0_173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05" name="Google Shape;305;g2f0793366ea_0_17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06" name="Google Shape;306;g2f0793366ea_0_1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f0793366ea_0_17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09" name="Google Shape;309;g2f0793366ea_0_17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10" name="Google Shape;310;g2f0793366ea_0_1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f0793366ea_0_18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13" name="Google Shape;313;g2f0793366ea_0_1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f0793366ea_0_18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16" name="Google Shape;316;g2f0793366ea_0_1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1" name="Google Shape;41;p42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2" name="Google Shape;42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f0793366ea_0_194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25" name="Google Shape;325;g2f0793366ea_0_194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26" name="Google Shape;326;g2f0793366ea_0_1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f0793366ea_0_198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29" name="Google Shape;329;g2f0793366ea_0_198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30" name="Google Shape;330;g2f0793366ea_0_19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f0793366ea_0_20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3" name="Google Shape;333;g2f0793366ea_0_202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4" name="Google Shape;334;g2f0793366ea_0_20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35" name="Google Shape;335;g2f0793366ea_0_2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f0793366ea_0_207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8" name="Google Shape;338;g2f0793366ea_0_207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9" name="Google Shape;339;g2f0793366ea_0_20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40" name="Google Shape;340;g2f0793366ea_0_2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f0793366ea_0_212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3" name="Google Shape;343;g2f0793366ea_0_21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44" name="Google Shape;344;g2f0793366ea_0_212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45" name="Google Shape;345;g2f0793366ea_0_21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46" name="Google Shape;346;g2f0793366ea_0_2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f0793366ea_0_218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9" name="Google Shape;349;g2f0793366ea_0_218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50" name="Google Shape;350;g2f0793366ea_0_218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51" name="Google Shape;351;g2f0793366ea_0_21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52" name="Google Shape;352;g2f0793366ea_0_2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f0793366ea_0_224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5" name="Google Shape;355;g2f0793366ea_0_22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56" name="Google Shape;356;g2f0793366ea_0_2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f0793366ea_0_228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g2f0793366ea_0_22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60" name="Google Shape;360;g2f0793366ea_0_2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4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5.xml"/><Relationship Id="rId27" Type="http://schemas.openxmlformats.org/officeDocument/2006/relationships/slideLayout" Target="../slideLayouts/slideLayout64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29" Type="http://schemas.openxmlformats.org/officeDocument/2006/relationships/slideLayout" Target="../slideLayouts/slideLayout66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68.xml"/><Relationship Id="rId3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47.xml"/><Relationship Id="rId3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50.xml"/><Relationship Id="rId35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49.xml"/><Relationship Id="rId3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52.xml"/><Relationship Id="rId37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51.xml"/><Relationship Id="rId36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38" Type="http://schemas.openxmlformats.org/officeDocument/2006/relationships/theme" Target="../theme/theme2.xml"/><Relationship Id="rId19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5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94.xml"/><Relationship Id="rId22" Type="http://schemas.openxmlformats.org/officeDocument/2006/relationships/slideLayout" Target="../slideLayouts/slideLayout96.xml"/><Relationship Id="rId21" Type="http://schemas.openxmlformats.org/officeDocument/2006/relationships/slideLayout" Target="../slideLayouts/slideLayout95.xml"/><Relationship Id="rId24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97.xml"/><Relationship Id="rId1" Type="http://schemas.openxmlformats.org/officeDocument/2006/relationships/slideLayout" Target="../slideLayouts/slideLayout75.xml"/><Relationship Id="rId2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26" Type="http://schemas.openxmlformats.org/officeDocument/2006/relationships/slideLayout" Target="../slideLayouts/slideLayout100.xml"/><Relationship Id="rId25" Type="http://schemas.openxmlformats.org/officeDocument/2006/relationships/slideLayout" Target="../slideLayouts/slideLayout99.xml"/><Relationship Id="rId28" Type="http://schemas.openxmlformats.org/officeDocument/2006/relationships/slideLayout" Target="../slideLayouts/slideLayout102.xml"/><Relationship Id="rId27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0.xml"/><Relationship Id="rId29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81.xml"/><Relationship Id="rId8" Type="http://schemas.openxmlformats.org/officeDocument/2006/relationships/slideLayout" Target="../slideLayouts/slideLayout82.xml"/><Relationship Id="rId31" Type="http://schemas.openxmlformats.org/officeDocument/2006/relationships/slideLayout" Target="../slideLayouts/slideLayout105.xml"/><Relationship Id="rId30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85.xml"/><Relationship Id="rId33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84.xml"/><Relationship Id="rId32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87.xml"/><Relationship Id="rId35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86.xml"/><Relationship Id="rId34" Type="http://schemas.openxmlformats.org/officeDocument/2006/relationships/slideLayout" Target="../slideLayouts/slideLayout108.xml"/><Relationship Id="rId15" Type="http://schemas.openxmlformats.org/officeDocument/2006/relationships/slideLayout" Target="../slideLayouts/slideLayout89.xml"/><Relationship Id="rId37" Type="http://schemas.openxmlformats.org/officeDocument/2006/relationships/slideLayout" Target="../slideLayouts/slideLayout111.xml"/><Relationship Id="rId14" Type="http://schemas.openxmlformats.org/officeDocument/2006/relationships/slideLayout" Target="../slideLayouts/slideLayout88.xml"/><Relationship Id="rId36" Type="http://schemas.openxmlformats.org/officeDocument/2006/relationships/slideLayout" Target="../slideLayouts/slideLayout110.xml"/><Relationship Id="rId17" Type="http://schemas.openxmlformats.org/officeDocument/2006/relationships/slideLayout" Target="../slideLayouts/slideLayout91.xml"/><Relationship Id="rId16" Type="http://schemas.openxmlformats.org/officeDocument/2006/relationships/slideLayout" Target="../slideLayouts/slideLayout90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93.xml"/><Relationship Id="rId18" Type="http://schemas.openxmlformats.org/officeDocument/2006/relationships/slideLayout" Target="../slideLayouts/slideLayout92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31.xml"/><Relationship Id="rId22" Type="http://schemas.openxmlformats.org/officeDocument/2006/relationships/slideLayout" Target="../slideLayouts/slideLayout133.xml"/><Relationship Id="rId21" Type="http://schemas.openxmlformats.org/officeDocument/2006/relationships/slideLayout" Target="../slideLayouts/slideLayout132.xml"/><Relationship Id="rId24" Type="http://schemas.openxmlformats.org/officeDocument/2006/relationships/slideLayout" Target="../slideLayouts/slideLayout135.xml"/><Relationship Id="rId23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12.xml"/><Relationship Id="rId2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114.xml"/><Relationship Id="rId4" Type="http://schemas.openxmlformats.org/officeDocument/2006/relationships/slideLayout" Target="../slideLayouts/slideLayout115.xml"/><Relationship Id="rId9" Type="http://schemas.openxmlformats.org/officeDocument/2006/relationships/slideLayout" Target="../slideLayouts/slideLayout120.xml"/><Relationship Id="rId26" Type="http://schemas.openxmlformats.org/officeDocument/2006/relationships/slideLayout" Target="../slideLayouts/slideLayout137.xml"/><Relationship Id="rId25" Type="http://schemas.openxmlformats.org/officeDocument/2006/relationships/slideLayout" Target="../slideLayouts/slideLayout136.xml"/><Relationship Id="rId28" Type="http://schemas.openxmlformats.org/officeDocument/2006/relationships/slideLayout" Target="../slideLayouts/slideLayout139.xml"/><Relationship Id="rId27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16.xml"/><Relationship Id="rId6" Type="http://schemas.openxmlformats.org/officeDocument/2006/relationships/slideLayout" Target="../slideLayouts/slideLayout117.xml"/><Relationship Id="rId29" Type="http://schemas.openxmlformats.org/officeDocument/2006/relationships/slideLayout" Target="../slideLayouts/slideLayout140.xml"/><Relationship Id="rId7" Type="http://schemas.openxmlformats.org/officeDocument/2006/relationships/slideLayout" Target="../slideLayouts/slideLayout118.xml"/><Relationship Id="rId8" Type="http://schemas.openxmlformats.org/officeDocument/2006/relationships/slideLayout" Target="../slideLayouts/slideLayout119.xml"/><Relationship Id="rId31" Type="http://schemas.openxmlformats.org/officeDocument/2006/relationships/slideLayout" Target="../slideLayouts/slideLayout142.xml"/><Relationship Id="rId30" Type="http://schemas.openxmlformats.org/officeDocument/2006/relationships/slideLayout" Target="../slideLayouts/slideLayout141.xml"/><Relationship Id="rId11" Type="http://schemas.openxmlformats.org/officeDocument/2006/relationships/slideLayout" Target="../slideLayouts/slideLayout122.xml"/><Relationship Id="rId33" Type="http://schemas.openxmlformats.org/officeDocument/2006/relationships/slideLayout" Target="../slideLayouts/slideLayout144.xml"/><Relationship Id="rId10" Type="http://schemas.openxmlformats.org/officeDocument/2006/relationships/slideLayout" Target="../slideLayouts/slideLayout121.xml"/><Relationship Id="rId32" Type="http://schemas.openxmlformats.org/officeDocument/2006/relationships/slideLayout" Target="../slideLayouts/slideLayout143.xml"/><Relationship Id="rId13" Type="http://schemas.openxmlformats.org/officeDocument/2006/relationships/slideLayout" Target="../slideLayouts/slideLayout124.xml"/><Relationship Id="rId35" Type="http://schemas.openxmlformats.org/officeDocument/2006/relationships/slideLayout" Target="../slideLayouts/slideLayout146.xml"/><Relationship Id="rId12" Type="http://schemas.openxmlformats.org/officeDocument/2006/relationships/slideLayout" Target="../slideLayouts/slideLayout123.xml"/><Relationship Id="rId34" Type="http://schemas.openxmlformats.org/officeDocument/2006/relationships/slideLayout" Target="../slideLayouts/slideLayout145.xml"/><Relationship Id="rId15" Type="http://schemas.openxmlformats.org/officeDocument/2006/relationships/slideLayout" Target="../slideLayouts/slideLayout126.xml"/><Relationship Id="rId37" Type="http://schemas.openxmlformats.org/officeDocument/2006/relationships/slideLayout" Target="../slideLayouts/slideLayout148.xml"/><Relationship Id="rId14" Type="http://schemas.openxmlformats.org/officeDocument/2006/relationships/slideLayout" Target="../slideLayouts/slideLayout125.xml"/><Relationship Id="rId36" Type="http://schemas.openxmlformats.org/officeDocument/2006/relationships/slideLayout" Target="../slideLayouts/slideLayout147.xml"/><Relationship Id="rId17" Type="http://schemas.openxmlformats.org/officeDocument/2006/relationships/slideLayout" Target="../slideLayouts/slideLayout128.xml"/><Relationship Id="rId16" Type="http://schemas.openxmlformats.org/officeDocument/2006/relationships/slideLayout" Target="../slideLayouts/slideLayout127.xml"/><Relationship Id="rId38" Type="http://schemas.openxmlformats.org/officeDocument/2006/relationships/theme" Target="../theme/theme5.xml"/><Relationship Id="rId19" Type="http://schemas.openxmlformats.org/officeDocument/2006/relationships/slideLayout" Target="../slideLayouts/slideLayout130.xml"/><Relationship Id="rId18" Type="http://schemas.openxmlformats.org/officeDocument/2006/relationships/slideLayout" Target="../slideLayouts/slideLayout1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  <p:sldLayoutId id="2147483715" r:id="rId29"/>
    <p:sldLayoutId id="2147483716" r:id="rId30"/>
    <p:sldLayoutId id="2147483717" r:id="rId31"/>
    <p:sldLayoutId id="2147483718" r:id="rId32"/>
    <p:sldLayoutId id="2147483719" r:id="rId33"/>
    <p:sldLayoutId id="2147483720" r:id="rId34"/>
    <p:sldLayoutId id="2147483721" r:id="rId35"/>
    <p:sldLayoutId id="2147483722" r:id="rId36"/>
    <p:sldLayoutId id="2147483723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  <p:sldLayoutId id="2147483742" r:id="rId18"/>
    <p:sldLayoutId id="2147483743" r:id="rId19"/>
    <p:sldLayoutId id="2147483744" r:id="rId20"/>
    <p:sldLayoutId id="2147483745" r:id="rId21"/>
    <p:sldLayoutId id="2147483746" r:id="rId22"/>
    <p:sldLayoutId id="2147483747" r:id="rId23"/>
    <p:sldLayoutId id="2147483748" r:id="rId24"/>
    <p:sldLayoutId id="2147483749" r:id="rId25"/>
    <p:sldLayoutId id="2147483750" r:id="rId26"/>
    <p:sldLayoutId id="2147483751" r:id="rId27"/>
    <p:sldLayoutId id="2147483752" r:id="rId28"/>
    <p:sldLayoutId id="2147483753" r:id="rId29"/>
    <p:sldLayoutId id="2147483754" r:id="rId30"/>
    <p:sldLayoutId id="2147483755" r:id="rId31"/>
    <p:sldLayoutId id="2147483756" r:id="rId32"/>
    <p:sldLayoutId id="2147483757" r:id="rId33"/>
    <p:sldLayoutId id="2147483758" r:id="rId34"/>
    <p:sldLayoutId id="2147483759" r:id="rId35"/>
    <p:sldLayoutId id="2147483760" r:id="rId36"/>
    <p:sldLayoutId id="2147483761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  <p:sldLayoutId id="2147483780" r:id="rId18"/>
    <p:sldLayoutId id="2147483781" r:id="rId19"/>
    <p:sldLayoutId id="2147483782" r:id="rId20"/>
    <p:sldLayoutId id="2147483783" r:id="rId21"/>
    <p:sldLayoutId id="2147483784" r:id="rId22"/>
    <p:sldLayoutId id="2147483785" r:id="rId23"/>
    <p:sldLayoutId id="2147483786" r:id="rId24"/>
    <p:sldLayoutId id="2147483787" r:id="rId25"/>
    <p:sldLayoutId id="2147483788" r:id="rId26"/>
    <p:sldLayoutId id="2147483789" r:id="rId27"/>
    <p:sldLayoutId id="2147483790" r:id="rId28"/>
    <p:sldLayoutId id="2147483791" r:id="rId29"/>
    <p:sldLayoutId id="2147483792" r:id="rId30"/>
    <p:sldLayoutId id="2147483793" r:id="rId31"/>
    <p:sldLayoutId id="2147483794" r:id="rId32"/>
    <p:sldLayoutId id="2147483795" r:id="rId33"/>
    <p:sldLayoutId id="2147483796" r:id="rId34"/>
    <p:sldLayoutId id="2147483797" r:id="rId35"/>
    <p:sldLayoutId id="2147483798" r:id="rId36"/>
    <p:sldLayoutId id="2147483799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Relationship Id="rId4" Type="http://schemas.openxmlformats.org/officeDocument/2006/relationships/hyperlink" Target="https://en.wikipedia.org/wiki/Binomial_proportion_confidence_interval" TargetMode="External"/><Relationship Id="rId5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Relationship Id="rId4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Google Shape;54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9300" y="3752000"/>
            <a:ext cx="5286627" cy="108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0" name="Google Shape;630;g2e1f605ea18_0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g2e1f605ea18_0_18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Confusion - let’s use it</a:t>
            </a:r>
            <a:endParaRPr/>
          </a:p>
        </p:txBody>
      </p:sp>
      <p:sp>
        <p:nvSpPr>
          <p:cNvPr id="632" name="Google Shape;632;g2e1f605ea18_0_18"/>
          <p:cNvSpPr txBox="1"/>
          <p:nvPr/>
        </p:nvSpPr>
        <p:spPr>
          <a:xfrm>
            <a:off x="521100" y="1367950"/>
            <a:ext cx="44529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Categorical predictions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Per class performance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Confusion Matrix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is an natural visual representation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Rows = True class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Columns = Predicted class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For AMR Predictions: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Major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errors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Very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major errors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Very major errors are a worse outcome for patients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graphicFrame>
        <p:nvGraphicFramePr>
          <p:cNvPr id="633" name="Google Shape;633;g2e1f605ea18_0_18"/>
          <p:cNvGraphicFramePr/>
          <p:nvPr/>
        </p:nvGraphicFramePr>
        <p:xfrm>
          <a:off x="6421075" y="687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{F7AD4C0D-0E32-463E-B261-3C9C9386798C}</a:tableStyleId>
              </a:tblPr>
              <a:tblGrid>
                <a:gridCol w="510025"/>
                <a:gridCol w="510025"/>
                <a:gridCol w="510025"/>
                <a:gridCol w="510025"/>
              </a:tblGrid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2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5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10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3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</a:tr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20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8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1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</a:tr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4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4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30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7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</a:tr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1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5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8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11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634" name="Google Shape;634;g2e1f605ea18_0_18"/>
          <p:cNvSpPr txBox="1"/>
          <p:nvPr/>
        </p:nvSpPr>
        <p:spPr>
          <a:xfrm>
            <a:off x="6931100" y="72550"/>
            <a:ext cx="19500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Predicted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35" name="Google Shape;635;g2e1f605ea18_0_18"/>
          <p:cNvSpPr txBox="1"/>
          <p:nvPr/>
        </p:nvSpPr>
        <p:spPr>
          <a:xfrm>
            <a:off x="5273300" y="1520225"/>
            <a:ext cx="8736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True</a:t>
            </a: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36" name="Google Shape;636;g2e1f605ea18_0_18"/>
          <p:cNvSpPr txBox="1"/>
          <p:nvPr/>
        </p:nvSpPr>
        <p:spPr>
          <a:xfrm>
            <a:off x="6533950" y="3437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A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37" name="Google Shape;637;g2e1f605ea18_0_18"/>
          <p:cNvSpPr txBox="1"/>
          <p:nvPr/>
        </p:nvSpPr>
        <p:spPr>
          <a:xfrm>
            <a:off x="7067350" y="3437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B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38" name="Google Shape;638;g2e1f605ea18_0_18"/>
          <p:cNvSpPr txBox="1"/>
          <p:nvPr/>
        </p:nvSpPr>
        <p:spPr>
          <a:xfrm>
            <a:off x="7562650" y="3437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C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39" name="Google Shape;639;g2e1f605ea18_0_18"/>
          <p:cNvSpPr txBox="1"/>
          <p:nvPr/>
        </p:nvSpPr>
        <p:spPr>
          <a:xfrm>
            <a:off x="8057950" y="3437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D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40" name="Google Shape;640;g2e1f605ea18_0_18"/>
          <p:cNvSpPr txBox="1"/>
          <p:nvPr/>
        </p:nvSpPr>
        <p:spPr>
          <a:xfrm>
            <a:off x="6076750" y="13343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B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41" name="Google Shape;641;g2e1f605ea18_0_18"/>
          <p:cNvSpPr txBox="1"/>
          <p:nvPr/>
        </p:nvSpPr>
        <p:spPr>
          <a:xfrm>
            <a:off x="6076750" y="18296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C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42" name="Google Shape;642;g2e1f605ea18_0_18"/>
          <p:cNvSpPr txBox="1"/>
          <p:nvPr/>
        </p:nvSpPr>
        <p:spPr>
          <a:xfrm>
            <a:off x="6076750" y="8009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A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43" name="Google Shape;643;g2e1f605ea18_0_18"/>
          <p:cNvSpPr txBox="1"/>
          <p:nvPr/>
        </p:nvSpPr>
        <p:spPr>
          <a:xfrm>
            <a:off x="6076750" y="23249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D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graphicFrame>
        <p:nvGraphicFramePr>
          <p:cNvPr id="644" name="Google Shape;644;g2e1f605ea18_0_18"/>
          <p:cNvGraphicFramePr/>
          <p:nvPr/>
        </p:nvGraphicFramePr>
        <p:xfrm>
          <a:off x="6169100" y="359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{F7AD4C0D-0E32-463E-B261-3C9C9386798C}</a:tableStyleId>
              </a:tblPr>
              <a:tblGrid>
                <a:gridCol w="510025"/>
                <a:gridCol w="510025"/>
              </a:tblGrid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55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11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solidFill>
                      <a:srgbClr val="F9CB9C"/>
                    </a:solidFill>
                  </a:tcPr>
                </a:tc>
              </a:tr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5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23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645" name="Google Shape;645;g2e1f605ea18_0_18"/>
          <p:cNvSpPr txBox="1"/>
          <p:nvPr/>
        </p:nvSpPr>
        <p:spPr>
          <a:xfrm>
            <a:off x="6169100" y="3021463"/>
            <a:ext cx="19500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Predicted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46" name="Google Shape;646;g2e1f605ea18_0_18"/>
          <p:cNvSpPr txBox="1"/>
          <p:nvPr/>
        </p:nvSpPr>
        <p:spPr>
          <a:xfrm>
            <a:off x="4949850" y="3960475"/>
            <a:ext cx="8736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True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47" name="Google Shape;647;g2e1f605ea18_0_18"/>
          <p:cNvSpPr txBox="1"/>
          <p:nvPr/>
        </p:nvSpPr>
        <p:spPr>
          <a:xfrm>
            <a:off x="6305350" y="32926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S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48" name="Google Shape;648;g2e1f605ea18_0_18"/>
          <p:cNvSpPr txBox="1"/>
          <p:nvPr/>
        </p:nvSpPr>
        <p:spPr>
          <a:xfrm>
            <a:off x="6800650" y="32926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R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49" name="Google Shape;649;g2e1f605ea18_0_18"/>
          <p:cNvSpPr txBox="1"/>
          <p:nvPr/>
        </p:nvSpPr>
        <p:spPr>
          <a:xfrm>
            <a:off x="5823450" y="37342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S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50" name="Google Shape;650;g2e1f605ea18_0_18"/>
          <p:cNvSpPr txBox="1"/>
          <p:nvPr/>
        </p:nvSpPr>
        <p:spPr>
          <a:xfrm>
            <a:off x="5823450" y="42316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R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51" name="Google Shape;651;g2e1f605ea18_0_18"/>
          <p:cNvSpPr/>
          <p:nvPr/>
        </p:nvSpPr>
        <p:spPr>
          <a:xfrm>
            <a:off x="7419025" y="4272225"/>
            <a:ext cx="151200" cy="1584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g2e1f605ea18_0_18"/>
          <p:cNvSpPr/>
          <p:nvPr/>
        </p:nvSpPr>
        <p:spPr>
          <a:xfrm>
            <a:off x="7419025" y="3738825"/>
            <a:ext cx="151200" cy="1584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g2e1f605ea18_0_18"/>
          <p:cNvSpPr txBox="1"/>
          <p:nvPr/>
        </p:nvSpPr>
        <p:spPr>
          <a:xfrm>
            <a:off x="7570150" y="3668775"/>
            <a:ext cx="11067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S -&gt; R = Major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54" name="Google Shape;654;g2e1f605ea18_0_18"/>
          <p:cNvSpPr txBox="1"/>
          <p:nvPr/>
        </p:nvSpPr>
        <p:spPr>
          <a:xfrm>
            <a:off x="7570150" y="4202175"/>
            <a:ext cx="15387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R</a:t>
            </a: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 -&gt; S = Very Major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Google Shape;659;g2e1f605ea18_0_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g2e1f605ea18_0_88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Binary Assessments</a:t>
            </a:r>
            <a:endParaRPr/>
          </a:p>
        </p:txBody>
      </p:sp>
      <p:sp>
        <p:nvSpPr>
          <p:cNvPr id="661" name="Google Shape;661;g2e1f605ea18_0_88"/>
          <p:cNvSpPr txBox="1"/>
          <p:nvPr/>
        </p:nvSpPr>
        <p:spPr>
          <a:xfrm>
            <a:off x="496950" y="1261475"/>
            <a:ext cx="44529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For AMR Predictions: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Major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errors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Very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major errors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In general we can think of this as Positive &amp; Negative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Positive Predictions = 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Negative Prediction = 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Common Metrics: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Sensitivity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Specificity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Balanced accuracy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= average of the above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graphicFrame>
        <p:nvGraphicFramePr>
          <p:cNvPr id="662" name="Google Shape;662;g2e1f605ea18_0_88"/>
          <p:cNvGraphicFramePr/>
          <p:nvPr/>
        </p:nvGraphicFramePr>
        <p:xfrm>
          <a:off x="6169100" y="847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{F7AD4C0D-0E32-463E-B261-3C9C9386798C}</a:tableStyleId>
              </a:tblPr>
              <a:tblGrid>
                <a:gridCol w="510025"/>
                <a:gridCol w="510025"/>
              </a:tblGrid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55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11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5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23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663" name="Google Shape;663;g2e1f605ea18_0_88"/>
          <p:cNvSpPr txBox="1"/>
          <p:nvPr/>
        </p:nvSpPr>
        <p:spPr>
          <a:xfrm>
            <a:off x="6169100" y="278263"/>
            <a:ext cx="19500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Predicted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64" name="Google Shape;664;g2e1f605ea18_0_88"/>
          <p:cNvSpPr txBox="1"/>
          <p:nvPr/>
        </p:nvSpPr>
        <p:spPr>
          <a:xfrm>
            <a:off x="4949850" y="1217275"/>
            <a:ext cx="8736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True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65" name="Google Shape;665;g2e1f605ea18_0_88"/>
          <p:cNvSpPr txBox="1"/>
          <p:nvPr/>
        </p:nvSpPr>
        <p:spPr>
          <a:xfrm>
            <a:off x="6305350" y="5494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S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66" name="Google Shape;666;g2e1f605ea18_0_88"/>
          <p:cNvSpPr txBox="1"/>
          <p:nvPr/>
        </p:nvSpPr>
        <p:spPr>
          <a:xfrm>
            <a:off x="6800650" y="5494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R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67" name="Google Shape;667;g2e1f605ea18_0_88"/>
          <p:cNvSpPr txBox="1"/>
          <p:nvPr/>
        </p:nvSpPr>
        <p:spPr>
          <a:xfrm>
            <a:off x="5823450" y="9910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S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68" name="Google Shape;668;g2e1f605ea18_0_88"/>
          <p:cNvSpPr txBox="1"/>
          <p:nvPr/>
        </p:nvSpPr>
        <p:spPr>
          <a:xfrm>
            <a:off x="5823450" y="14884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R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69" name="Google Shape;669;g2e1f605ea18_0_88"/>
          <p:cNvSpPr/>
          <p:nvPr/>
        </p:nvSpPr>
        <p:spPr>
          <a:xfrm>
            <a:off x="7419025" y="1529025"/>
            <a:ext cx="151200" cy="1584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g2e1f605ea18_0_88"/>
          <p:cNvSpPr/>
          <p:nvPr/>
        </p:nvSpPr>
        <p:spPr>
          <a:xfrm>
            <a:off x="7419025" y="995625"/>
            <a:ext cx="151200" cy="1584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g2e1f605ea18_0_88"/>
          <p:cNvSpPr txBox="1"/>
          <p:nvPr/>
        </p:nvSpPr>
        <p:spPr>
          <a:xfrm>
            <a:off x="7570150" y="925575"/>
            <a:ext cx="11067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S -&gt; R = Major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72" name="Google Shape;672;g2e1f605ea18_0_88"/>
          <p:cNvSpPr txBox="1"/>
          <p:nvPr/>
        </p:nvSpPr>
        <p:spPr>
          <a:xfrm>
            <a:off x="7570150" y="1458975"/>
            <a:ext cx="1538700" cy="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R -&gt; S = Very Major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graphicFrame>
        <p:nvGraphicFramePr>
          <p:cNvPr id="673" name="Google Shape;673;g2e1f605ea18_0_88"/>
          <p:cNvGraphicFramePr/>
          <p:nvPr/>
        </p:nvGraphicFramePr>
        <p:xfrm>
          <a:off x="6265000" y="2707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{F7AD4C0D-0E32-463E-B261-3C9C9386798C}</a:tableStyleId>
              </a:tblPr>
              <a:tblGrid>
                <a:gridCol w="510025"/>
                <a:gridCol w="510025"/>
              </a:tblGrid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55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11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5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23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</a:tbl>
          </a:graphicData>
        </a:graphic>
      </p:graphicFrame>
      <p:sp>
        <p:nvSpPr>
          <p:cNvPr id="674" name="Google Shape;674;g2e1f605ea18_0_88"/>
          <p:cNvSpPr txBox="1"/>
          <p:nvPr/>
        </p:nvSpPr>
        <p:spPr>
          <a:xfrm>
            <a:off x="6265000" y="2137613"/>
            <a:ext cx="19500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Predicted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75" name="Google Shape;675;g2e1f605ea18_0_88"/>
          <p:cNvSpPr txBox="1"/>
          <p:nvPr/>
        </p:nvSpPr>
        <p:spPr>
          <a:xfrm>
            <a:off x="5045750" y="3076625"/>
            <a:ext cx="8736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True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76" name="Google Shape;676;g2e1f605ea18_0_88"/>
          <p:cNvSpPr txBox="1"/>
          <p:nvPr/>
        </p:nvSpPr>
        <p:spPr>
          <a:xfrm>
            <a:off x="6401250" y="24088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-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77" name="Google Shape;677;g2e1f605ea18_0_88"/>
          <p:cNvSpPr txBox="1"/>
          <p:nvPr/>
        </p:nvSpPr>
        <p:spPr>
          <a:xfrm>
            <a:off x="6896550" y="24088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+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78" name="Google Shape;678;g2e1f605ea18_0_88"/>
          <p:cNvSpPr txBox="1"/>
          <p:nvPr/>
        </p:nvSpPr>
        <p:spPr>
          <a:xfrm>
            <a:off x="5919350" y="28504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-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79" name="Google Shape;679;g2e1f605ea18_0_88"/>
          <p:cNvSpPr txBox="1"/>
          <p:nvPr/>
        </p:nvSpPr>
        <p:spPr>
          <a:xfrm>
            <a:off x="5919350" y="33478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+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80" name="Google Shape;680;g2e1f605ea18_0_88"/>
          <p:cNvSpPr/>
          <p:nvPr/>
        </p:nvSpPr>
        <p:spPr>
          <a:xfrm>
            <a:off x="6839150" y="3278275"/>
            <a:ext cx="366900" cy="366900"/>
          </a:xfrm>
          <a:prstGeom prst="rect">
            <a:avLst/>
          </a:prstGeom>
          <a:noFill/>
          <a:ln cap="flat" cmpd="sng" w="38100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g2e1f605ea18_0_88"/>
          <p:cNvSpPr txBox="1"/>
          <p:nvPr/>
        </p:nvSpPr>
        <p:spPr>
          <a:xfrm>
            <a:off x="7449600" y="2777875"/>
            <a:ext cx="1659300" cy="8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Sensitivity</a:t>
            </a: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: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Fraction of Positive Class predicted as Positive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graphicFrame>
        <p:nvGraphicFramePr>
          <p:cNvPr id="682" name="Google Shape;682;g2e1f605ea18_0_88"/>
          <p:cNvGraphicFramePr/>
          <p:nvPr/>
        </p:nvGraphicFramePr>
        <p:xfrm>
          <a:off x="6265000" y="4078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{F7AD4C0D-0E32-463E-B261-3C9C9386798C}</a:tableStyleId>
              </a:tblPr>
              <a:tblGrid>
                <a:gridCol w="510025"/>
                <a:gridCol w="510025"/>
              </a:tblGrid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55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11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5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23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683" name="Google Shape;683;g2e1f605ea18_0_88"/>
          <p:cNvSpPr txBox="1"/>
          <p:nvPr/>
        </p:nvSpPr>
        <p:spPr>
          <a:xfrm>
            <a:off x="5045750" y="4448225"/>
            <a:ext cx="8736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True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84" name="Google Shape;684;g2e1f605ea18_0_88"/>
          <p:cNvSpPr txBox="1"/>
          <p:nvPr/>
        </p:nvSpPr>
        <p:spPr>
          <a:xfrm>
            <a:off x="6401250" y="37804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-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85" name="Google Shape;685;g2e1f605ea18_0_88"/>
          <p:cNvSpPr txBox="1"/>
          <p:nvPr/>
        </p:nvSpPr>
        <p:spPr>
          <a:xfrm>
            <a:off x="6896550" y="37804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+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86" name="Google Shape;686;g2e1f605ea18_0_88"/>
          <p:cNvSpPr txBox="1"/>
          <p:nvPr/>
        </p:nvSpPr>
        <p:spPr>
          <a:xfrm>
            <a:off x="5919350" y="42220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-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87" name="Google Shape;687;g2e1f605ea18_0_88"/>
          <p:cNvSpPr txBox="1"/>
          <p:nvPr/>
        </p:nvSpPr>
        <p:spPr>
          <a:xfrm>
            <a:off x="5919350" y="471942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+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88" name="Google Shape;688;g2e1f605ea18_0_88"/>
          <p:cNvSpPr/>
          <p:nvPr/>
        </p:nvSpPr>
        <p:spPr>
          <a:xfrm>
            <a:off x="6364800" y="4151675"/>
            <a:ext cx="366900" cy="366900"/>
          </a:xfrm>
          <a:prstGeom prst="rect">
            <a:avLst/>
          </a:prstGeom>
          <a:noFill/>
          <a:ln cap="flat" cmpd="sng" w="38100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g2e1f605ea18_0_88"/>
          <p:cNvSpPr txBox="1"/>
          <p:nvPr/>
        </p:nvSpPr>
        <p:spPr>
          <a:xfrm>
            <a:off x="7449600" y="4149475"/>
            <a:ext cx="1659300" cy="87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Specificity</a:t>
            </a: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: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Fraction of Negative Class predicted as Negative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4" name="Google Shape;694;g2e1f605ea18_0_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95" name="Google Shape;695;g2e1f605ea18_0_134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Binary Assessments</a:t>
            </a:r>
            <a:endParaRPr/>
          </a:p>
        </p:txBody>
      </p:sp>
      <p:sp>
        <p:nvSpPr>
          <p:cNvPr id="696" name="Google Shape;696;g2e1f605ea18_0_134"/>
          <p:cNvSpPr txBox="1"/>
          <p:nvPr/>
        </p:nvSpPr>
        <p:spPr>
          <a:xfrm>
            <a:off x="496950" y="1261475"/>
            <a:ext cx="44529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For AMR Predictions: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Major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errors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Very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major errors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In general we can think of this as Positive &amp; Negative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Positive Predictions = 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Negative Prediction = 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Common Metrics: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Sensitivity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Specificity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Balanced accuracy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= average of the above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graphicFrame>
        <p:nvGraphicFramePr>
          <p:cNvPr id="697" name="Google Shape;697;g2e1f605ea18_0_134"/>
          <p:cNvGraphicFramePr/>
          <p:nvPr/>
        </p:nvGraphicFramePr>
        <p:xfrm>
          <a:off x="6626300" y="1457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{F7AD4C0D-0E32-463E-B261-3C9C9386798C}</a:tableStyleId>
              </a:tblPr>
              <a:tblGrid>
                <a:gridCol w="510025"/>
                <a:gridCol w="510025"/>
              </a:tblGrid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80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20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698" name="Google Shape;698;g2e1f605ea18_0_134"/>
          <p:cNvSpPr txBox="1"/>
          <p:nvPr/>
        </p:nvSpPr>
        <p:spPr>
          <a:xfrm>
            <a:off x="6626300" y="887863"/>
            <a:ext cx="19500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Predicted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99" name="Google Shape;699;g2e1f605ea18_0_134"/>
          <p:cNvSpPr txBox="1"/>
          <p:nvPr/>
        </p:nvSpPr>
        <p:spPr>
          <a:xfrm>
            <a:off x="5407050" y="1826875"/>
            <a:ext cx="8736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True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00" name="Google Shape;700;g2e1f605ea18_0_134"/>
          <p:cNvSpPr txBox="1"/>
          <p:nvPr/>
        </p:nvSpPr>
        <p:spPr>
          <a:xfrm>
            <a:off x="6762550" y="11590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S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01" name="Google Shape;701;g2e1f605ea18_0_134"/>
          <p:cNvSpPr txBox="1"/>
          <p:nvPr/>
        </p:nvSpPr>
        <p:spPr>
          <a:xfrm>
            <a:off x="7257850" y="11590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R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02" name="Google Shape;702;g2e1f605ea18_0_134"/>
          <p:cNvSpPr txBox="1"/>
          <p:nvPr/>
        </p:nvSpPr>
        <p:spPr>
          <a:xfrm>
            <a:off x="6280650" y="16006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S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03" name="Google Shape;703;g2e1f605ea18_0_134"/>
          <p:cNvSpPr txBox="1"/>
          <p:nvPr/>
        </p:nvSpPr>
        <p:spPr>
          <a:xfrm>
            <a:off x="6280650" y="20980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R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04" name="Google Shape;704;g2e1f605ea18_0_134"/>
          <p:cNvSpPr txBox="1"/>
          <p:nvPr/>
        </p:nvSpPr>
        <p:spPr>
          <a:xfrm>
            <a:off x="5720025" y="460975"/>
            <a:ext cx="2781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Baseline Majority Model</a:t>
            </a:r>
            <a:endParaRPr b="1"/>
          </a:p>
        </p:txBody>
      </p:sp>
      <p:sp>
        <p:nvSpPr>
          <p:cNvPr id="705" name="Google Shape;705;g2e1f605ea18_0_134"/>
          <p:cNvSpPr txBox="1"/>
          <p:nvPr/>
        </p:nvSpPr>
        <p:spPr>
          <a:xfrm>
            <a:off x="5346975" y="2780875"/>
            <a:ext cx="34365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Accuracy = ???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Sensitivity = ???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Specificity = ???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Balanced accuracy = ???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0" name="Google Shape;710;g2e1f605ea18_0_1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11" name="Google Shape;711;g2e1f605ea18_0_172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Binary Assessments</a:t>
            </a:r>
            <a:endParaRPr/>
          </a:p>
        </p:txBody>
      </p:sp>
      <p:sp>
        <p:nvSpPr>
          <p:cNvPr id="712" name="Google Shape;712;g2e1f605ea18_0_172"/>
          <p:cNvSpPr txBox="1"/>
          <p:nvPr/>
        </p:nvSpPr>
        <p:spPr>
          <a:xfrm>
            <a:off x="496950" y="1261475"/>
            <a:ext cx="44529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For AMR Predictions: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Major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errors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Very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major errors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In general we can think of this as Positive &amp; Negative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Positive Predictions = 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Negative Prediction = 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Common Metrics: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Sensitivity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Specificity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Balanced accuracy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= average of the above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graphicFrame>
        <p:nvGraphicFramePr>
          <p:cNvPr id="713" name="Google Shape;713;g2e1f605ea18_0_172"/>
          <p:cNvGraphicFramePr/>
          <p:nvPr/>
        </p:nvGraphicFramePr>
        <p:xfrm>
          <a:off x="6626300" y="1457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{F7AD4C0D-0E32-463E-B261-3C9C9386798C}</a:tableStyleId>
              </a:tblPr>
              <a:tblGrid>
                <a:gridCol w="510025"/>
                <a:gridCol w="510025"/>
              </a:tblGrid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8</a:t>
                      </a: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506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2</a:t>
                      </a: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Inter Tight"/>
                          <a:ea typeface="Inter Tight"/>
                          <a:cs typeface="Inter Tight"/>
                          <a:sym typeface="Inter Tight"/>
                        </a:rPr>
                        <a:t>0</a:t>
                      </a:r>
                      <a:endParaRPr sz="1100">
                        <a:latin typeface="Inter Tight"/>
                        <a:ea typeface="Inter Tight"/>
                        <a:cs typeface="Inter Tight"/>
                        <a:sym typeface="Inter Tigh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714" name="Google Shape;714;g2e1f605ea18_0_172"/>
          <p:cNvSpPr txBox="1"/>
          <p:nvPr/>
        </p:nvSpPr>
        <p:spPr>
          <a:xfrm>
            <a:off x="6626300" y="887863"/>
            <a:ext cx="19500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Predicted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15" name="Google Shape;715;g2e1f605ea18_0_172"/>
          <p:cNvSpPr txBox="1"/>
          <p:nvPr/>
        </p:nvSpPr>
        <p:spPr>
          <a:xfrm>
            <a:off x="5407050" y="1826875"/>
            <a:ext cx="8736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True Class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16" name="Google Shape;716;g2e1f605ea18_0_172"/>
          <p:cNvSpPr txBox="1"/>
          <p:nvPr/>
        </p:nvSpPr>
        <p:spPr>
          <a:xfrm>
            <a:off x="6762550" y="11590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S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17" name="Google Shape;717;g2e1f605ea18_0_172"/>
          <p:cNvSpPr txBox="1"/>
          <p:nvPr/>
        </p:nvSpPr>
        <p:spPr>
          <a:xfrm>
            <a:off x="7257850" y="11590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R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18" name="Google Shape;718;g2e1f605ea18_0_172"/>
          <p:cNvSpPr txBox="1"/>
          <p:nvPr/>
        </p:nvSpPr>
        <p:spPr>
          <a:xfrm>
            <a:off x="6280650" y="16006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S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19" name="Google Shape;719;g2e1f605ea18_0_172"/>
          <p:cNvSpPr txBox="1"/>
          <p:nvPr/>
        </p:nvSpPr>
        <p:spPr>
          <a:xfrm>
            <a:off x="6280650" y="2098075"/>
            <a:ext cx="2940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Inter Tight"/>
                <a:ea typeface="Inter Tight"/>
                <a:cs typeface="Inter Tight"/>
                <a:sym typeface="Inter Tight"/>
              </a:rPr>
              <a:t>R</a:t>
            </a:r>
            <a:endParaRPr b="1"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20" name="Google Shape;720;g2e1f605ea18_0_172"/>
          <p:cNvSpPr txBox="1"/>
          <p:nvPr/>
        </p:nvSpPr>
        <p:spPr>
          <a:xfrm>
            <a:off x="5720025" y="460975"/>
            <a:ext cx="2781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Baseline Majority Model</a:t>
            </a:r>
            <a:endParaRPr b="1"/>
          </a:p>
        </p:txBody>
      </p:sp>
      <p:sp>
        <p:nvSpPr>
          <p:cNvPr id="721" name="Google Shape;721;g2e1f605ea18_0_172"/>
          <p:cNvSpPr txBox="1"/>
          <p:nvPr/>
        </p:nvSpPr>
        <p:spPr>
          <a:xfrm>
            <a:off x="5346975" y="2780875"/>
            <a:ext cx="34365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Accuracy = 80 %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Sensitivity = 0 %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Specificity = 100 %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Balanced accuracy = 50 %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2e1f605ea18_0_0"/>
          <p:cNvSpPr txBox="1"/>
          <p:nvPr/>
        </p:nvSpPr>
        <p:spPr>
          <a:xfrm>
            <a:off x="459600" y="505900"/>
            <a:ext cx="74142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Uncertainty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27" name="Google Shape;727;g2e1f605ea18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370E7"/>
        </a:solidFill>
      </p:bgPr>
    </p:bg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2f0793366ea_0_139"/>
          <p:cNvSpPr txBox="1"/>
          <p:nvPr/>
        </p:nvSpPr>
        <p:spPr>
          <a:xfrm>
            <a:off x="459600" y="671850"/>
            <a:ext cx="8262000" cy="43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QUIZ TIME  !? </a:t>
            </a:r>
            <a:endParaRPr b="1" sz="75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Why do we need to use statistical uncertainty?</a:t>
            </a:r>
            <a:endParaRPr b="1" sz="33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To add a touch of mystery and suspense to our data analysis.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To make more accurate predictions on future data points.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To ensure that our model perfectly fits the data.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To provide a range of outcomes for better decision making.</a:t>
            </a:r>
            <a:endParaRPr b="1" sz="33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33" name="Google Shape;733;g2f0793366ea_0_1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9975" y="4632350"/>
            <a:ext cx="1852052" cy="3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g2e1f605ea18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g2e1f605ea18_0_5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Uncertainty, why?</a:t>
            </a:r>
            <a:endParaRPr/>
          </a:p>
        </p:txBody>
      </p:sp>
      <p:sp>
        <p:nvSpPr>
          <p:cNvPr id="740" name="Google Shape;740;g2e1f605ea18_0_5"/>
          <p:cNvSpPr txBox="1"/>
          <p:nvPr/>
        </p:nvSpPr>
        <p:spPr>
          <a:xfrm>
            <a:off x="521100" y="1215550"/>
            <a:ext cx="46224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In almost all of Data Science be it inference or predictions: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We are never certain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We’re using some sample of data to try to generalize to a population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We took ~1,000 E coli 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samples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from BV-BRC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How representative are they?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In our predictive modeling problem we have three main pieces of uncertainty: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Sample size uncertainty - how much data?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Model variability - what if I trained the model again?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Generalizability - will this work on new data?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41" name="Google Shape;741;g2e1f605ea18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3500" y="1414950"/>
            <a:ext cx="3475050" cy="2606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g2e1f605ea18_0_1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g2e1f605ea18_0_188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Sample Size - Statistical Power</a:t>
            </a:r>
            <a:endParaRPr/>
          </a:p>
        </p:txBody>
      </p:sp>
      <p:sp>
        <p:nvSpPr>
          <p:cNvPr id="748" name="Google Shape;748;g2e1f605ea18_0_188"/>
          <p:cNvSpPr txBox="1"/>
          <p:nvPr/>
        </p:nvSpPr>
        <p:spPr>
          <a:xfrm>
            <a:off x="521100" y="1215550"/>
            <a:ext cx="46224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Our first layer of uncertainty. Simply put is there a difference between: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9 / 10 predictions = 90% accuracy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900 / 1000 predictions = 90% accuracy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Both cases have identical accuracy but we have different levels of evidence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More data points = more certainty in our assessment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Can calculate confidence intervals using common statistical tests (in this case a </a:t>
            </a:r>
            <a:r>
              <a:rPr lang="en" u="sng">
                <a:solidFill>
                  <a:schemeClr val="hlink"/>
                </a:solidFill>
                <a:latin typeface="Inter Tight"/>
                <a:ea typeface="Inter Tight"/>
                <a:cs typeface="Inter Tight"/>
                <a:sym typeface="Inter Tight"/>
                <a:hlinkClick r:id="rId4"/>
              </a:rPr>
              <a:t>binomial proportion CI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49" name="Google Shape;749;g2e1f605ea18_0_1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2875" y="1360437"/>
            <a:ext cx="3620574" cy="153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4" name="Google Shape;754;g2e1f605ea18_0_2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g2e1f605ea18_0_222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Sample Size - Statistical Power</a:t>
            </a:r>
            <a:endParaRPr/>
          </a:p>
        </p:txBody>
      </p:sp>
      <p:pic>
        <p:nvPicPr>
          <p:cNvPr id="756" name="Google Shape;756;g2e1f605ea18_0_2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5651" y="1236062"/>
            <a:ext cx="7435175" cy="315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1" name="Google Shape;761;g2e1f605ea18_0_2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62" name="Google Shape;762;g2e1f605ea18_0_201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Model variability</a:t>
            </a:r>
            <a:endParaRPr/>
          </a:p>
        </p:txBody>
      </p:sp>
      <p:sp>
        <p:nvSpPr>
          <p:cNvPr id="763" name="Google Shape;763;g2e1f605ea18_0_201"/>
          <p:cNvSpPr txBox="1"/>
          <p:nvPr/>
        </p:nvSpPr>
        <p:spPr>
          <a:xfrm>
            <a:off x="521100" y="1215550"/>
            <a:ext cx="46224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As we saw last week: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Train a model multiple times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Get difference 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assessments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each time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Can we capture the variability across models?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One common use for nested CV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Inner folds to optimize model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Outer fold to assess uncertainty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After completion of model assessment on CV: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Use the final test dataset to get a single unbiased estimate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64" name="Google Shape;764;g2e1f605ea18_0_201"/>
          <p:cNvSpPr/>
          <p:nvPr/>
        </p:nvSpPr>
        <p:spPr>
          <a:xfrm>
            <a:off x="5814750" y="8155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g2e1f605ea18_0_201"/>
          <p:cNvSpPr/>
          <p:nvPr/>
        </p:nvSpPr>
        <p:spPr>
          <a:xfrm>
            <a:off x="5814750" y="9679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g2e1f605ea18_0_201"/>
          <p:cNvSpPr/>
          <p:nvPr/>
        </p:nvSpPr>
        <p:spPr>
          <a:xfrm>
            <a:off x="5814750" y="12727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g2e1f605ea18_0_201"/>
          <p:cNvSpPr/>
          <p:nvPr/>
        </p:nvSpPr>
        <p:spPr>
          <a:xfrm>
            <a:off x="5814750" y="11203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g2e1f605ea18_0_201"/>
          <p:cNvSpPr/>
          <p:nvPr/>
        </p:nvSpPr>
        <p:spPr>
          <a:xfrm>
            <a:off x="5814750" y="14251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g2e1f605ea18_0_201"/>
          <p:cNvSpPr/>
          <p:nvPr/>
        </p:nvSpPr>
        <p:spPr>
          <a:xfrm>
            <a:off x="5814750" y="17299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g2e1f605ea18_0_201"/>
          <p:cNvSpPr/>
          <p:nvPr/>
        </p:nvSpPr>
        <p:spPr>
          <a:xfrm>
            <a:off x="5814750" y="15775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g2e1f605ea18_0_201"/>
          <p:cNvSpPr/>
          <p:nvPr/>
        </p:nvSpPr>
        <p:spPr>
          <a:xfrm>
            <a:off x="5814750" y="18823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g2e1f605ea18_0_201"/>
          <p:cNvSpPr/>
          <p:nvPr/>
        </p:nvSpPr>
        <p:spPr>
          <a:xfrm>
            <a:off x="5814750" y="21871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g2e1f605ea18_0_201"/>
          <p:cNvSpPr/>
          <p:nvPr/>
        </p:nvSpPr>
        <p:spPr>
          <a:xfrm>
            <a:off x="5814750" y="20347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g2e1f605ea18_0_201"/>
          <p:cNvSpPr/>
          <p:nvPr/>
        </p:nvSpPr>
        <p:spPr>
          <a:xfrm>
            <a:off x="5814750" y="23395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5" name="Google Shape;775;g2e1f605ea18_0_201"/>
          <p:cNvCxnSpPr/>
          <p:nvPr/>
        </p:nvCxnSpPr>
        <p:spPr>
          <a:xfrm>
            <a:off x="6215725" y="118175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6" name="Google Shape;776;g2e1f605ea18_0_201"/>
          <p:cNvSpPr/>
          <p:nvPr/>
        </p:nvSpPr>
        <p:spPr>
          <a:xfrm>
            <a:off x="5814750" y="66847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g2e1f605ea18_0_201"/>
          <p:cNvSpPr/>
          <p:nvPr/>
        </p:nvSpPr>
        <p:spPr>
          <a:xfrm>
            <a:off x="6348150" y="20347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g2e1f605ea18_0_201"/>
          <p:cNvSpPr/>
          <p:nvPr/>
        </p:nvSpPr>
        <p:spPr>
          <a:xfrm>
            <a:off x="6348150" y="23395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g2e1f605ea18_0_201"/>
          <p:cNvSpPr/>
          <p:nvPr/>
        </p:nvSpPr>
        <p:spPr>
          <a:xfrm>
            <a:off x="6348150" y="21871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g2e1f605ea18_0_201"/>
          <p:cNvSpPr/>
          <p:nvPr/>
        </p:nvSpPr>
        <p:spPr>
          <a:xfrm>
            <a:off x="6348150" y="24919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g2e1f605ea18_0_201"/>
          <p:cNvSpPr/>
          <p:nvPr/>
        </p:nvSpPr>
        <p:spPr>
          <a:xfrm>
            <a:off x="6348150" y="12727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g2e1f605ea18_0_201"/>
          <p:cNvSpPr/>
          <p:nvPr/>
        </p:nvSpPr>
        <p:spPr>
          <a:xfrm>
            <a:off x="6348150" y="14251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g2e1f605ea18_0_201"/>
          <p:cNvSpPr/>
          <p:nvPr/>
        </p:nvSpPr>
        <p:spPr>
          <a:xfrm>
            <a:off x="6348150" y="17299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g2e1f605ea18_0_201"/>
          <p:cNvSpPr/>
          <p:nvPr/>
        </p:nvSpPr>
        <p:spPr>
          <a:xfrm>
            <a:off x="6348150" y="15775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g2e1f605ea18_0_201"/>
          <p:cNvSpPr/>
          <p:nvPr/>
        </p:nvSpPr>
        <p:spPr>
          <a:xfrm>
            <a:off x="6348150" y="6631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g2e1f605ea18_0_201"/>
          <p:cNvSpPr/>
          <p:nvPr/>
        </p:nvSpPr>
        <p:spPr>
          <a:xfrm>
            <a:off x="6348150" y="8155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g2e1f605ea18_0_201"/>
          <p:cNvSpPr/>
          <p:nvPr/>
        </p:nvSpPr>
        <p:spPr>
          <a:xfrm>
            <a:off x="6348150" y="9679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g2e1f605ea18_0_201"/>
          <p:cNvSpPr/>
          <p:nvPr/>
        </p:nvSpPr>
        <p:spPr>
          <a:xfrm>
            <a:off x="6348150" y="51607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9" name="Google Shape;789;g2e1f605ea18_0_201"/>
          <p:cNvCxnSpPr/>
          <p:nvPr/>
        </p:nvCxnSpPr>
        <p:spPr>
          <a:xfrm>
            <a:off x="6911400" y="193200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0" name="Google Shape;790;g2e1f605ea18_0_201"/>
          <p:cNvSpPr/>
          <p:nvPr/>
        </p:nvSpPr>
        <p:spPr>
          <a:xfrm>
            <a:off x="7033950" y="20347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g2e1f605ea18_0_201"/>
          <p:cNvSpPr/>
          <p:nvPr/>
        </p:nvSpPr>
        <p:spPr>
          <a:xfrm>
            <a:off x="7033950" y="23395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g2e1f605ea18_0_201"/>
          <p:cNvSpPr/>
          <p:nvPr/>
        </p:nvSpPr>
        <p:spPr>
          <a:xfrm>
            <a:off x="7033950" y="21871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g2e1f605ea18_0_201"/>
          <p:cNvSpPr/>
          <p:nvPr/>
        </p:nvSpPr>
        <p:spPr>
          <a:xfrm>
            <a:off x="7033950" y="24919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g2e1f605ea18_0_201"/>
          <p:cNvSpPr/>
          <p:nvPr/>
        </p:nvSpPr>
        <p:spPr>
          <a:xfrm>
            <a:off x="7033950" y="12727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g2e1f605ea18_0_201"/>
          <p:cNvSpPr/>
          <p:nvPr/>
        </p:nvSpPr>
        <p:spPr>
          <a:xfrm>
            <a:off x="7033950" y="14251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g2e1f605ea18_0_201"/>
          <p:cNvSpPr/>
          <p:nvPr/>
        </p:nvSpPr>
        <p:spPr>
          <a:xfrm>
            <a:off x="7033950" y="17299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g2e1f605ea18_0_201"/>
          <p:cNvSpPr/>
          <p:nvPr/>
        </p:nvSpPr>
        <p:spPr>
          <a:xfrm>
            <a:off x="7033950" y="15775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g2e1f605ea18_0_201"/>
          <p:cNvSpPr/>
          <p:nvPr/>
        </p:nvSpPr>
        <p:spPr>
          <a:xfrm>
            <a:off x="7033950" y="6631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g2e1f605ea18_0_201"/>
          <p:cNvSpPr/>
          <p:nvPr/>
        </p:nvSpPr>
        <p:spPr>
          <a:xfrm>
            <a:off x="7033950" y="8155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g2e1f605ea18_0_201"/>
          <p:cNvSpPr/>
          <p:nvPr/>
        </p:nvSpPr>
        <p:spPr>
          <a:xfrm>
            <a:off x="7033950" y="9679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g2e1f605ea18_0_201"/>
          <p:cNvSpPr/>
          <p:nvPr/>
        </p:nvSpPr>
        <p:spPr>
          <a:xfrm>
            <a:off x="7033950" y="51607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2" name="Google Shape;802;g2e1f605ea18_0_201"/>
          <p:cNvCxnSpPr/>
          <p:nvPr/>
        </p:nvCxnSpPr>
        <p:spPr>
          <a:xfrm>
            <a:off x="7597200" y="193200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3" name="Google Shape;803;g2e1f605ea18_0_201"/>
          <p:cNvSpPr/>
          <p:nvPr/>
        </p:nvSpPr>
        <p:spPr>
          <a:xfrm>
            <a:off x="7719750" y="20347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g2e1f605ea18_0_201"/>
          <p:cNvSpPr/>
          <p:nvPr/>
        </p:nvSpPr>
        <p:spPr>
          <a:xfrm>
            <a:off x="7719750" y="23395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g2e1f605ea18_0_201"/>
          <p:cNvSpPr/>
          <p:nvPr/>
        </p:nvSpPr>
        <p:spPr>
          <a:xfrm>
            <a:off x="7719750" y="21871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g2e1f605ea18_0_201"/>
          <p:cNvSpPr/>
          <p:nvPr/>
        </p:nvSpPr>
        <p:spPr>
          <a:xfrm>
            <a:off x="7719750" y="24919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g2e1f605ea18_0_201"/>
          <p:cNvSpPr/>
          <p:nvPr/>
        </p:nvSpPr>
        <p:spPr>
          <a:xfrm>
            <a:off x="7719750" y="12727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g2e1f605ea18_0_201"/>
          <p:cNvSpPr/>
          <p:nvPr/>
        </p:nvSpPr>
        <p:spPr>
          <a:xfrm>
            <a:off x="7719750" y="14251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g2e1f605ea18_0_201"/>
          <p:cNvSpPr/>
          <p:nvPr/>
        </p:nvSpPr>
        <p:spPr>
          <a:xfrm>
            <a:off x="7719750" y="17299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g2e1f605ea18_0_201"/>
          <p:cNvSpPr/>
          <p:nvPr/>
        </p:nvSpPr>
        <p:spPr>
          <a:xfrm>
            <a:off x="7719750" y="1577550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g2e1f605ea18_0_201"/>
          <p:cNvSpPr/>
          <p:nvPr/>
        </p:nvSpPr>
        <p:spPr>
          <a:xfrm>
            <a:off x="7719750" y="663150"/>
            <a:ext cx="99300" cy="993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g2e1f605ea18_0_201"/>
          <p:cNvSpPr/>
          <p:nvPr/>
        </p:nvSpPr>
        <p:spPr>
          <a:xfrm>
            <a:off x="7719750" y="815550"/>
            <a:ext cx="99300" cy="99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g2e1f605ea18_0_201"/>
          <p:cNvSpPr/>
          <p:nvPr/>
        </p:nvSpPr>
        <p:spPr>
          <a:xfrm>
            <a:off x="7719750" y="967950"/>
            <a:ext cx="99300" cy="99300"/>
          </a:xfrm>
          <a:prstGeom prst="ellipse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g2e1f605ea18_0_201"/>
          <p:cNvSpPr/>
          <p:nvPr/>
        </p:nvSpPr>
        <p:spPr>
          <a:xfrm>
            <a:off x="7719750" y="516075"/>
            <a:ext cx="99300" cy="993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5" name="Google Shape;815;g2e1f605ea18_0_201"/>
          <p:cNvCxnSpPr/>
          <p:nvPr/>
        </p:nvCxnSpPr>
        <p:spPr>
          <a:xfrm>
            <a:off x="6916725" y="1170000"/>
            <a:ext cx="3444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6" name="Google Shape;816;g2e1f605ea18_0_201"/>
          <p:cNvSpPr/>
          <p:nvPr/>
        </p:nvSpPr>
        <p:spPr>
          <a:xfrm>
            <a:off x="6205575" y="437200"/>
            <a:ext cx="395100" cy="6831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g2e1f605ea18_0_201"/>
          <p:cNvSpPr/>
          <p:nvPr/>
        </p:nvSpPr>
        <p:spPr>
          <a:xfrm>
            <a:off x="6886050" y="1209450"/>
            <a:ext cx="395100" cy="6831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g2e1f605ea18_0_201"/>
          <p:cNvSpPr/>
          <p:nvPr/>
        </p:nvSpPr>
        <p:spPr>
          <a:xfrm>
            <a:off x="7577175" y="1961200"/>
            <a:ext cx="395100" cy="6831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g2e1f605ea18_0_201"/>
          <p:cNvSpPr txBox="1"/>
          <p:nvPr/>
        </p:nvSpPr>
        <p:spPr>
          <a:xfrm>
            <a:off x="6104800" y="8850"/>
            <a:ext cx="12684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Fold</a:t>
            </a: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 1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820" name="Google Shape;820;g2e1f605ea18_0_201"/>
          <p:cNvSpPr txBox="1"/>
          <p:nvPr/>
        </p:nvSpPr>
        <p:spPr>
          <a:xfrm>
            <a:off x="6790600" y="8850"/>
            <a:ext cx="12684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Fold</a:t>
            </a: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 2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821" name="Google Shape;821;g2e1f605ea18_0_201"/>
          <p:cNvSpPr txBox="1"/>
          <p:nvPr/>
        </p:nvSpPr>
        <p:spPr>
          <a:xfrm>
            <a:off x="7476400" y="8850"/>
            <a:ext cx="12684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Fold</a:t>
            </a:r>
            <a:r>
              <a:rPr lang="en" sz="1100">
                <a:latin typeface="Inter Tight"/>
                <a:ea typeface="Inter Tight"/>
                <a:cs typeface="Inter Tight"/>
                <a:sym typeface="Inter Tight"/>
              </a:rPr>
              <a:t> 3</a:t>
            </a:r>
            <a:endParaRPr sz="11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822" name="Google Shape;822;g2e1f605ea18_0_201"/>
          <p:cNvSpPr txBox="1"/>
          <p:nvPr/>
        </p:nvSpPr>
        <p:spPr>
          <a:xfrm>
            <a:off x="5482625" y="2776250"/>
            <a:ext cx="3312300" cy="14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Inter Tight"/>
                <a:ea typeface="Inter Tight"/>
                <a:cs typeface="Inter Tight"/>
                <a:sym typeface="Inter Tight"/>
              </a:rPr>
              <a:t>From last week’s workshop, three Random Forest models:</a:t>
            </a:r>
            <a:endParaRPr sz="12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Fold 1 Balanced accuracy: 80.4%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Fold 2 Balanced accuracy: 81.4%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Fold 3 Balanced accuracy: 80.6%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Each model was optimized on the inner fold splits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370E7"/>
        </a:solid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d8b5015ff9_0_139"/>
          <p:cNvSpPr txBox="1"/>
          <p:nvPr/>
        </p:nvSpPr>
        <p:spPr>
          <a:xfrm>
            <a:off x="459600" y="671850"/>
            <a:ext cx="8262000" cy="43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Weekly Updates</a:t>
            </a:r>
            <a:endParaRPr b="1" sz="75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●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Please provide a quick update on either: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○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Something you did/saw this week that you thought was interesting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○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What you’re looking forward to about this week’s workshop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(Reminder - please have your cameras on if possible)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51" name="Google Shape;551;g2d8b5015ff9_0_1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9975" y="4632350"/>
            <a:ext cx="1852052" cy="3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7" name="Google Shape;827;g2e1f605ea18_0_2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Google Shape;828;g2e1f605ea18_0_207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Generalizability</a:t>
            </a:r>
            <a:endParaRPr/>
          </a:p>
        </p:txBody>
      </p:sp>
      <p:sp>
        <p:nvSpPr>
          <p:cNvPr id="829" name="Google Shape;829;g2e1f605ea18_0_207"/>
          <p:cNvSpPr txBox="1"/>
          <p:nvPr/>
        </p:nvSpPr>
        <p:spPr>
          <a:xfrm>
            <a:off x="521100" y="1136400"/>
            <a:ext cx="46224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More of an expert knowledge question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How representative is our data?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Will it work on new data?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Need to review and assess your dataset carefully, in our case: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Where did we get the E coli data from?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Was it geographically diverse or from one state?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Can we measure bacterial diversity? (Phylogeny)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Important to comment on your data collection!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30" name="Google Shape;830;g2e1f605ea18_0_207"/>
          <p:cNvPicPr preferRelativeResize="0"/>
          <p:nvPr/>
        </p:nvPicPr>
        <p:blipFill rotWithShape="1">
          <a:blip r:embed="rId4">
            <a:alphaModFix/>
          </a:blip>
          <a:srcRect b="27625" l="0" r="0" t="0"/>
          <a:stretch/>
        </p:blipFill>
        <p:spPr>
          <a:xfrm>
            <a:off x="5849875" y="442475"/>
            <a:ext cx="1690200" cy="158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g2e1f605ea18_0_207"/>
          <p:cNvPicPr preferRelativeResize="0"/>
          <p:nvPr/>
        </p:nvPicPr>
        <p:blipFill rotWithShape="1">
          <a:blip r:embed="rId5">
            <a:alphaModFix/>
          </a:blip>
          <a:srcRect b="31907" l="28366" r="0" t="0"/>
          <a:stretch/>
        </p:blipFill>
        <p:spPr>
          <a:xfrm>
            <a:off x="5849875" y="2950450"/>
            <a:ext cx="1690200" cy="1582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32" name="Google Shape;832;g2e1f605ea18_0_207"/>
          <p:cNvCxnSpPr/>
          <p:nvPr/>
        </p:nvCxnSpPr>
        <p:spPr>
          <a:xfrm>
            <a:off x="6703500" y="2215650"/>
            <a:ext cx="0" cy="55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33" name="Google Shape;833;g2e1f605ea18_0_207"/>
          <p:cNvSpPr txBox="1"/>
          <p:nvPr/>
        </p:nvSpPr>
        <p:spPr>
          <a:xfrm>
            <a:off x="7709600" y="949600"/>
            <a:ext cx="1085100" cy="9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If we train here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834" name="Google Shape;834;g2e1f605ea18_0_207"/>
          <p:cNvSpPr txBox="1"/>
          <p:nvPr/>
        </p:nvSpPr>
        <p:spPr>
          <a:xfrm>
            <a:off x="7709600" y="3255613"/>
            <a:ext cx="1085100" cy="9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Can we predict here?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9" name="Google Shape;839;g2e1f605ea18_0_1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840" name="Google Shape;840;g2e1f605ea18_0_195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841" name="Google Shape;841;g2e1f605ea18_0_195"/>
          <p:cNvSpPr txBox="1"/>
          <p:nvPr/>
        </p:nvSpPr>
        <p:spPr>
          <a:xfrm>
            <a:off x="509800" y="1192925"/>
            <a:ext cx="47469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Not always necessary to calculate everything out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BUT: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Vital to acknowledge and communicate uncertainty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If not in numbers then in words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For interviews/take-home exercises I’m always looking out for candidates that are aware of and acknowledge uncertainty: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Did they highlight places where they were unsure?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Did they list assumptions/questions?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Did they report any confidence levels?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42" name="Google Shape;842;g2e1f605ea18_0_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5625" y="325875"/>
            <a:ext cx="2320202" cy="4124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2ce33065504_0_315"/>
          <p:cNvSpPr txBox="1"/>
          <p:nvPr/>
        </p:nvSpPr>
        <p:spPr>
          <a:xfrm>
            <a:off x="459600" y="505900"/>
            <a:ext cx="86844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i="0" lang="en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Workshop </a:t>
            </a: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7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Performance Evaluation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48" name="Google Shape;848;g2ce33065504_0_3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"/>
          <p:cNvSpPr txBox="1"/>
          <p:nvPr>
            <p:ph type="title"/>
          </p:nvPr>
        </p:nvSpPr>
        <p:spPr>
          <a:xfrm>
            <a:off x="395875" y="1180700"/>
            <a:ext cx="5876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lang="en" sz="5500"/>
              <a:t>Workshop 7 </a:t>
            </a:r>
            <a:endParaRPr sz="55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lang="en" sz="5500"/>
              <a:t>Performance Evaluation</a:t>
            </a:r>
            <a:endParaRPr sz="55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t/>
            </a:r>
            <a:endParaRPr sz="5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2cdb5430bfc_0_180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i="0" lang="en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Recap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62" name="Google Shape;562;g2cdb5430bfc_0_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567;g2d27a60d470_0_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g2d27a60d470_0_140"/>
          <p:cNvSpPr txBox="1"/>
          <p:nvPr>
            <p:ph type="title"/>
          </p:nvPr>
        </p:nvSpPr>
        <p:spPr>
          <a:xfrm>
            <a:off x="459600" y="442475"/>
            <a:ext cx="61473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Sessions Overview</a:t>
            </a:r>
            <a:endParaRPr/>
          </a:p>
        </p:txBody>
      </p:sp>
      <p:sp>
        <p:nvSpPr>
          <p:cNvPr id="569" name="Google Shape;569;g2d27a60d470_0_140"/>
          <p:cNvSpPr txBox="1"/>
          <p:nvPr>
            <p:ph idx="2" type="body"/>
          </p:nvPr>
        </p:nvSpPr>
        <p:spPr>
          <a:xfrm>
            <a:off x="413400" y="1230250"/>
            <a:ext cx="81105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1 – Project Introduction &amp; Setup 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2 – Genomic Data (A2 Assignment)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3 – Data Analysis &amp; Visualization (A3 Assignment)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4 – Featurization &amp; Baseline Modeling (A4 Assignment)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5 – Model Training Approaches (Final Assignment Set)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6 – Model Tuning 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/>
              <a:t>Workshop 7 – Performance Evaluation </a:t>
            </a:r>
            <a:r>
              <a:rPr lang="en" sz="1600"/>
              <a:t>(</a:t>
            </a:r>
            <a:r>
              <a:rPr b="1" lang="en" sz="1600"/>
              <a:t>Final Assignment Code/Testing Due</a:t>
            </a:r>
            <a:r>
              <a:rPr lang="en" sz="1600"/>
              <a:t>)</a:t>
            </a:r>
            <a:endParaRPr b="1" sz="18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8 – Results Presentation &amp; Wrap up </a:t>
            </a:r>
            <a:r>
              <a:rPr lang="en" sz="1600"/>
              <a:t>(Final Presentation Due)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4" name="Google Shape;574;g2d035497e22_0_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g2d035497e22_0_29"/>
          <p:cNvSpPr txBox="1"/>
          <p:nvPr>
            <p:ph type="title"/>
          </p:nvPr>
        </p:nvSpPr>
        <p:spPr>
          <a:xfrm>
            <a:off x="459600" y="442475"/>
            <a:ext cx="7239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The Data Science Process </a:t>
            </a:r>
            <a:endParaRPr/>
          </a:p>
        </p:txBody>
      </p:sp>
      <p:sp>
        <p:nvSpPr>
          <p:cNvPr id="576" name="Google Shape;576;g2d035497e22_0_29"/>
          <p:cNvSpPr/>
          <p:nvPr/>
        </p:nvSpPr>
        <p:spPr>
          <a:xfrm>
            <a:off x="1251325" y="1084175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Inter Tight"/>
              <a:buAutoNum type="arabicPeriod"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Understand the Problem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77" name="Google Shape;577;g2d035497e22_0_29"/>
          <p:cNvSpPr/>
          <p:nvPr/>
        </p:nvSpPr>
        <p:spPr>
          <a:xfrm>
            <a:off x="1251325" y="1632042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Inter Tight"/>
              <a:buAutoNum type="arabicPeriod" startAt="2"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Gather Data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78" name="Google Shape;578;g2d035497e22_0_29"/>
          <p:cNvSpPr/>
          <p:nvPr/>
        </p:nvSpPr>
        <p:spPr>
          <a:xfrm>
            <a:off x="1251325" y="2179917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Inter Tight"/>
              <a:buAutoNum type="arabicPeriod" startAt="3"/>
            </a:pPr>
            <a:r>
              <a:rPr b="0" i="0" lang="en" sz="1400" u="none" cap="none" strike="noStrike">
                <a:solidFill>
                  <a:srgbClr val="CCCCCC"/>
                </a:solidFill>
                <a:latin typeface="Inter Tight"/>
                <a:ea typeface="Inter Tight"/>
                <a:cs typeface="Inter Tight"/>
                <a:sym typeface="Inter Tight"/>
              </a:rPr>
              <a:t>Explore &amp; Analyze Data</a:t>
            </a:r>
            <a:endParaRPr b="0" i="0" sz="1400" u="none" cap="none" strike="noStrike">
              <a:solidFill>
                <a:srgbClr val="CCCCCC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79" name="Google Shape;579;g2d035497e22_0_29"/>
          <p:cNvSpPr/>
          <p:nvPr/>
        </p:nvSpPr>
        <p:spPr>
          <a:xfrm>
            <a:off x="1251325" y="2727767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Inter Tight"/>
              <a:buAutoNum type="arabicPeriod" startAt="4"/>
            </a:pPr>
            <a:r>
              <a:rPr b="0" i="0" lang="en" sz="1400" u="none" cap="none" strike="noStrike">
                <a:solidFill>
                  <a:srgbClr val="CCCCCC"/>
                </a:solidFill>
                <a:latin typeface="Inter Tight"/>
                <a:ea typeface="Inter Tight"/>
                <a:cs typeface="Inter Tight"/>
                <a:sym typeface="Inter Tight"/>
              </a:rPr>
              <a:t>Featurize Data</a:t>
            </a:r>
            <a:endParaRPr b="0" i="0" sz="1400" u="none" cap="none" strike="noStrike">
              <a:solidFill>
                <a:srgbClr val="CCCCCC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80" name="Google Shape;580;g2d035497e22_0_29"/>
          <p:cNvSpPr/>
          <p:nvPr/>
        </p:nvSpPr>
        <p:spPr>
          <a:xfrm>
            <a:off x="1251325" y="3275629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Inter Tight"/>
              <a:buAutoNum type="arabicPeriod" startAt="5"/>
            </a:pPr>
            <a:r>
              <a:rPr b="0" i="0" lang="en" sz="1400" u="none" cap="none" strike="noStrike">
                <a:solidFill>
                  <a:srgbClr val="CCCCCC"/>
                </a:solidFill>
                <a:latin typeface="Inter Tight"/>
                <a:ea typeface="Inter Tight"/>
                <a:cs typeface="Inter Tight"/>
                <a:sym typeface="Inter Tight"/>
              </a:rPr>
              <a:t>Model Building</a:t>
            </a:r>
            <a:endParaRPr b="0" i="0" sz="1400" u="none" cap="none" strike="noStrike">
              <a:solidFill>
                <a:srgbClr val="CCCCCC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81" name="Google Shape;581;g2d035497e22_0_29"/>
          <p:cNvSpPr/>
          <p:nvPr/>
        </p:nvSpPr>
        <p:spPr>
          <a:xfrm>
            <a:off x="1251325" y="3823479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 startAt="6"/>
            </a:pPr>
            <a:r>
              <a:rPr b="0" i="0" lang="en" sz="1400" u="none" cap="none" strike="noStrike">
                <a:latin typeface="Inter Tight"/>
                <a:ea typeface="Inter Tight"/>
                <a:cs typeface="Inter Tight"/>
                <a:sym typeface="Inter Tight"/>
              </a:rPr>
              <a:t>Evaluate and Compare</a:t>
            </a:r>
            <a:endParaRPr b="0" i="0" sz="1400" u="none" cap="none" strike="noStrike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82" name="Google Shape;582;g2d035497e22_0_29"/>
          <p:cNvSpPr/>
          <p:nvPr/>
        </p:nvSpPr>
        <p:spPr>
          <a:xfrm>
            <a:off x="5505925" y="4313904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Inter Tight"/>
              <a:buAutoNum type="arabicPeriod" startAt="7"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Present Results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583" name="Google Shape;583;g2d035497e22_0_29"/>
          <p:cNvCxnSpPr>
            <a:endCxn id="577" idx="0"/>
          </p:cNvCxnSpPr>
          <p:nvPr/>
        </p:nvCxnSpPr>
        <p:spPr>
          <a:xfrm>
            <a:off x="2800825" y="1451142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4" name="Google Shape;584;g2d035497e22_0_29"/>
          <p:cNvCxnSpPr>
            <a:endCxn id="578" idx="0"/>
          </p:cNvCxnSpPr>
          <p:nvPr/>
        </p:nvCxnSpPr>
        <p:spPr>
          <a:xfrm>
            <a:off x="2800825" y="1999017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5" name="Google Shape;585;g2d035497e22_0_29"/>
          <p:cNvCxnSpPr>
            <a:stCxn id="578" idx="2"/>
            <a:endCxn id="579" idx="0"/>
          </p:cNvCxnSpPr>
          <p:nvPr/>
        </p:nvCxnSpPr>
        <p:spPr>
          <a:xfrm>
            <a:off x="2800825" y="2546817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6" name="Google Shape;586;g2d035497e22_0_29"/>
          <p:cNvCxnSpPr>
            <a:endCxn id="580" idx="0"/>
          </p:cNvCxnSpPr>
          <p:nvPr/>
        </p:nvCxnSpPr>
        <p:spPr>
          <a:xfrm>
            <a:off x="2800825" y="3094729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7" name="Google Shape;587;g2d035497e22_0_29"/>
          <p:cNvCxnSpPr>
            <a:endCxn id="581" idx="0"/>
          </p:cNvCxnSpPr>
          <p:nvPr/>
        </p:nvCxnSpPr>
        <p:spPr>
          <a:xfrm>
            <a:off x="2800825" y="3642579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8" name="Google Shape;588;g2d035497e22_0_29"/>
          <p:cNvCxnSpPr>
            <a:endCxn id="576" idx="3"/>
          </p:cNvCxnSpPr>
          <p:nvPr/>
        </p:nvCxnSpPr>
        <p:spPr>
          <a:xfrm rot="-5400000">
            <a:off x="2980375" y="2636975"/>
            <a:ext cx="2739300" cy="600"/>
          </a:xfrm>
          <a:prstGeom prst="bentConnector4">
            <a:avLst>
              <a:gd fmla="val 280" name="adj1"/>
              <a:gd fmla="val 51104167" name="adj2"/>
            </a:avLst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9" name="Google Shape;589;g2d035497e22_0_29"/>
          <p:cNvCxnSpPr>
            <a:stCxn id="581" idx="2"/>
          </p:cNvCxnSpPr>
          <p:nvPr/>
        </p:nvCxnSpPr>
        <p:spPr>
          <a:xfrm flipH="1" rot="-5400000">
            <a:off x="4005325" y="2985879"/>
            <a:ext cx="296100" cy="2705100"/>
          </a:xfrm>
          <a:prstGeom prst="bentConnector2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90" name="Google Shape;590;g2d035497e22_0_29"/>
          <p:cNvSpPr txBox="1"/>
          <p:nvPr/>
        </p:nvSpPr>
        <p:spPr>
          <a:xfrm>
            <a:off x="4871625" y="2243200"/>
            <a:ext cx="33195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Repeat as needed: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Data Science is an iterative process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591" name="Google Shape;591;g2d035497e22_0_29"/>
          <p:cNvCxnSpPr/>
          <p:nvPr/>
        </p:nvCxnSpPr>
        <p:spPr>
          <a:xfrm>
            <a:off x="4350325" y="1815492"/>
            <a:ext cx="3174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592" name="Google Shape;592;g2d035497e22_0_29"/>
          <p:cNvCxnSpPr/>
          <p:nvPr/>
        </p:nvCxnSpPr>
        <p:spPr>
          <a:xfrm>
            <a:off x="4350325" y="2363367"/>
            <a:ext cx="3060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593" name="Google Shape;593;g2d035497e22_0_29"/>
          <p:cNvCxnSpPr/>
          <p:nvPr/>
        </p:nvCxnSpPr>
        <p:spPr>
          <a:xfrm>
            <a:off x="4350325" y="2911217"/>
            <a:ext cx="3174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594" name="Google Shape;594;g2d035497e22_0_29"/>
          <p:cNvCxnSpPr/>
          <p:nvPr/>
        </p:nvCxnSpPr>
        <p:spPr>
          <a:xfrm>
            <a:off x="4350325" y="3459079"/>
            <a:ext cx="3174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f816879a16_0_89"/>
          <p:cNvSpPr txBox="1"/>
          <p:nvPr>
            <p:ph type="title"/>
          </p:nvPr>
        </p:nvSpPr>
        <p:spPr>
          <a:xfrm>
            <a:off x="459600" y="442475"/>
            <a:ext cx="7239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Model Tuning &amp; Comparison</a:t>
            </a:r>
            <a:endParaRPr/>
          </a:p>
        </p:txBody>
      </p:sp>
      <p:sp>
        <p:nvSpPr>
          <p:cNvPr id="600" name="Google Shape;600;g1f816879a16_0_89"/>
          <p:cNvSpPr txBox="1"/>
          <p:nvPr/>
        </p:nvSpPr>
        <p:spPr>
          <a:xfrm>
            <a:off x="380300" y="1146025"/>
            <a:ext cx="3880800" cy="3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rPr>
              <a:t>Last week we 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took a single Random Forest model and reviewed different methods for optimizing performance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Methods: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Grid search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Random search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Bayesian Optimization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Nested Cross Validation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Method for parameter selection &amp; model comparison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Higher complexity but fairer review across multiple held out datasets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01" name="Google Shape;601;g1f816879a16_0_89"/>
          <p:cNvSpPr txBox="1"/>
          <p:nvPr/>
        </p:nvSpPr>
        <p:spPr>
          <a:xfrm>
            <a:off x="7376925" y="4383800"/>
            <a:ext cx="1554300" cy="2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Inter Tight Light"/>
                <a:ea typeface="Inter Tight Light"/>
                <a:cs typeface="Inter Tight Light"/>
                <a:sym typeface="Inter Tight Light"/>
              </a:rPr>
              <a:t>Searching parameters  </a:t>
            </a:r>
            <a:endParaRPr b="0" i="0" sz="1100" u="none" cap="none" strike="noStrike">
              <a:solidFill>
                <a:srgbClr val="000000"/>
              </a:solidFill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cxnSp>
        <p:nvCxnSpPr>
          <p:cNvPr id="602" name="Google Shape;602;g1f816879a16_0_89"/>
          <p:cNvCxnSpPr/>
          <p:nvPr/>
        </p:nvCxnSpPr>
        <p:spPr>
          <a:xfrm rot="10800000">
            <a:off x="4577025" y="1359475"/>
            <a:ext cx="0" cy="284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03" name="Google Shape;603;g1f816879a16_0_89"/>
          <p:cNvCxnSpPr/>
          <p:nvPr/>
        </p:nvCxnSpPr>
        <p:spPr>
          <a:xfrm>
            <a:off x="4554375" y="4157850"/>
            <a:ext cx="408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04" name="Google Shape;604;g1f816879a16_0_89"/>
          <p:cNvSpPr/>
          <p:nvPr/>
        </p:nvSpPr>
        <p:spPr>
          <a:xfrm>
            <a:off x="4599700" y="1688075"/>
            <a:ext cx="4010575" cy="2277175"/>
          </a:xfrm>
          <a:custGeom>
            <a:rect b="b" l="l" r="r" t="t"/>
            <a:pathLst>
              <a:path extrusionOk="0" h="91087" w="160423">
                <a:moveTo>
                  <a:pt x="0" y="0"/>
                </a:moveTo>
                <a:cubicBezTo>
                  <a:pt x="3831" y="22996"/>
                  <a:pt x="4814" y="50131"/>
                  <a:pt x="21299" y="66616"/>
                </a:cubicBezTo>
                <a:cubicBezTo>
                  <a:pt x="24596" y="69913"/>
                  <a:pt x="29464" y="71377"/>
                  <a:pt x="33988" y="72507"/>
                </a:cubicBezTo>
                <a:cubicBezTo>
                  <a:pt x="37724" y="73441"/>
                  <a:pt x="39394" y="78075"/>
                  <a:pt x="42598" y="80211"/>
                </a:cubicBezTo>
                <a:cubicBezTo>
                  <a:pt x="47026" y="83163"/>
                  <a:pt x="53241" y="80981"/>
                  <a:pt x="58459" y="82024"/>
                </a:cubicBezTo>
                <a:cubicBezTo>
                  <a:pt x="70881" y="84507"/>
                  <a:pt x="83650" y="89945"/>
                  <a:pt x="96072" y="87462"/>
                </a:cubicBezTo>
                <a:cubicBezTo>
                  <a:pt x="100491" y="86579"/>
                  <a:pt x="104708" y="84290"/>
                  <a:pt x="109214" y="84290"/>
                </a:cubicBezTo>
                <a:cubicBezTo>
                  <a:pt x="126433" y="84290"/>
                  <a:pt x="143204" y="91087"/>
                  <a:pt x="160423" y="91087"/>
                </a:cubicBezTo>
              </a:path>
            </a:pathLst>
          </a:custGeom>
          <a:noFill/>
          <a:ln cap="flat" cmpd="sng" w="1905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g1f816879a16_0_89"/>
          <p:cNvSpPr/>
          <p:nvPr/>
        </p:nvSpPr>
        <p:spPr>
          <a:xfrm>
            <a:off x="4611025" y="1540775"/>
            <a:ext cx="4010575" cy="1721300"/>
          </a:xfrm>
          <a:custGeom>
            <a:rect b="b" l="l" r="r" t="t"/>
            <a:pathLst>
              <a:path extrusionOk="0" h="68852" w="160423">
                <a:moveTo>
                  <a:pt x="0" y="0"/>
                </a:moveTo>
                <a:cubicBezTo>
                  <a:pt x="7666" y="26848"/>
                  <a:pt x="21237" y="64514"/>
                  <a:pt x="48942" y="67976"/>
                </a:cubicBezTo>
                <a:cubicBezTo>
                  <a:pt x="56888" y="68969"/>
                  <a:pt x="65192" y="69464"/>
                  <a:pt x="72961" y="67523"/>
                </a:cubicBezTo>
                <a:cubicBezTo>
                  <a:pt x="78124" y="66233"/>
                  <a:pt x="81343" y="60839"/>
                  <a:pt x="86103" y="58460"/>
                </a:cubicBezTo>
                <a:cubicBezTo>
                  <a:pt x="93059" y="54984"/>
                  <a:pt x="101737" y="57423"/>
                  <a:pt x="109214" y="55287"/>
                </a:cubicBezTo>
                <a:cubicBezTo>
                  <a:pt x="115782" y="53411"/>
                  <a:pt x="119639" y="46041"/>
                  <a:pt x="125982" y="43505"/>
                </a:cubicBezTo>
                <a:cubicBezTo>
                  <a:pt x="136675" y="39230"/>
                  <a:pt x="148907" y="40786"/>
                  <a:pt x="160423" y="40786"/>
                </a:cubicBezTo>
              </a:path>
            </a:pathLst>
          </a:custGeom>
          <a:noFill/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6" name="Google Shape;606;g1f816879a16_0_89"/>
          <p:cNvCxnSpPr/>
          <p:nvPr/>
        </p:nvCxnSpPr>
        <p:spPr>
          <a:xfrm>
            <a:off x="7521550" y="1921775"/>
            <a:ext cx="317100" cy="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7" name="Google Shape;607;g1f816879a16_0_89"/>
          <p:cNvCxnSpPr/>
          <p:nvPr/>
        </p:nvCxnSpPr>
        <p:spPr>
          <a:xfrm>
            <a:off x="7521550" y="1672550"/>
            <a:ext cx="306000" cy="0"/>
          </a:xfrm>
          <a:prstGeom prst="straightConnector1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8" name="Google Shape;608;g1f816879a16_0_89"/>
          <p:cNvSpPr txBox="1"/>
          <p:nvPr/>
        </p:nvSpPr>
        <p:spPr>
          <a:xfrm>
            <a:off x="7838650" y="1768775"/>
            <a:ext cx="11217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E69138"/>
                </a:solidFill>
                <a:latin typeface="Inter Tight Light"/>
                <a:ea typeface="Inter Tight Light"/>
                <a:cs typeface="Inter Tight Light"/>
                <a:sym typeface="Inter Tight Light"/>
              </a:rPr>
              <a:t>validate</a:t>
            </a:r>
            <a:endParaRPr b="0" i="0" sz="1100" u="none" cap="none" strike="noStrike">
              <a:solidFill>
                <a:srgbClr val="E69138"/>
              </a:solidFill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sp>
        <p:nvSpPr>
          <p:cNvPr id="609" name="Google Shape;609;g1f816879a16_0_89"/>
          <p:cNvSpPr txBox="1"/>
          <p:nvPr/>
        </p:nvSpPr>
        <p:spPr>
          <a:xfrm>
            <a:off x="7838650" y="1519550"/>
            <a:ext cx="11217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1155CC"/>
                </a:solidFill>
                <a:latin typeface="Inter Tight Light"/>
                <a:ea typeface="Inter Tight Light"/>
                <a:cs typeface="Inter Tight Light"/>
                <a:sym typeface="Inter Tight Light"/>
              </a:rPr>
              <a:t>train</a:t>
            </a:r>
            <a:endParaRPr b="0" i="0" sz="1100" u="none" cap="none" strike="noStrike">
              <a:solidFill>
                <a:srgbClr val="1155CC"/>
              </a:solidFill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cxnSp>
        <p:nvCxnSpPr>
          <p:cNvPr id="610" name="Google Shape;610;g1f816879a16_0_89"/>
          <p:cNvCxnSpPr/>
          <p:nvPr/>
        </p:nvCxnSpPr>
        <p:spPr>
          <a:xfrm rot="10800000">
            <a:off x="6049850" y="1518225"/>
            <a:ext cx="0" cy="262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611" name="Google Shape;611;g1f816879a16_0_89"/>
          <p:cNvSpPr txBox="1"/>
          <p:nvPr/>
        </p:nvSpPr>
        <p:spPr>
          <a:xfrm>
            <a:off x="5347800" y="1183200"/>
            <a:ext cx="17670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rPr>
              <a:t>Early stopping point</a:t>
            </a:r>
            <a:endParaRPr b="0" i="0" sz="11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d035497e22_0_68"/>
          <p:cNvSpPr txBox="1"/>
          <p:nvPr/>
        </p:nvSpPr>
        <p:spPr>
          <a:xfrm>
            <a:off x="459600" y="505900"/>
            <a:ext cx="74142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Evaluation Metrics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17" name="Google Shape;617;g2d035497e22_0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g1f816879a16_0_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g1f816879a16_0_52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What is our Definition of Good?</a:t>
            </a:r>
            <a:endParaRPr/>
          </a:p>
        </p:txBody>
      </p:sp>
      <p:sp>
        <p:nvSpPr>
          <p:cNvPr id="624" name="Google Shape;624;g1f816879a16_0_52"/>
          <p:cNvSpPr txBox="1"/>
          <p:nvPr/>
        </p:nvSpPr>
        <p:spPr>
          <a:xfrm>
            <a:off x="521100" y="1130550"/>
            <a:ext cx="46788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Model Loss/Accuracy are the most common assessments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Loss is a continuous measurement of model fit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-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What do we care about?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Categorial targets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Binary S vs R</a:t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Why not just accuracy?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Remember our baseline models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Achieved ~80% accuracy with majority predictor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What have we used thus far?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Balanced accuracy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What does it actually mean and measure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Why is it better than standard accuracy?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25" name="Google Shape;625;g1f816879a16_0_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7500" y="1282425"/>
            <a:ext cx="2228416" cy="334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3FF15707724F49A972C13B33FAAA8B" ma:contentTypeVersion="37" ma:contentTypeDescription="Create a new document." ma:contentTypeScope="" ma:versionID="0d6da3a96eaa39d46166618daaa295aa">
  <xsd:schema xmlns:xsd="http://www.w3.org/2001/XMLSchema" xmlns:xs="http://www.w3.org/2001/XMLSchema" xmlns:p="http://schemas.microsoft.com/office/2006/metadata/properties" xmlns:ns2="a1200294-7566-47bd-bcc6-0c4e5d371f43" xmlns:ns3="babfc5af-ba08-4223-8118-2e61d2979772" targetNamespace="http://schemas.microsoft.com/office/2006/metadata/properties" ma:root="true" ma:fieldsID="04dea3cd8ac799b83681f5649b523f8d" ns2:_="" ns3:_="">
    <xsd:import namespace="a1200294-7566-47bd-bcc6-0c4e5d371f43"/>
    <xsd:import namespace="babfc5af-ba08-4223-8118-2e61d2979772"/>
    <xsd:element name="properties">
      <xsd:complexType>
        <xsd:sequence>
          <xsd:element name="documentManagement">
            <xsd:complexType>
              <xsd:all>
                <xsd:element ref="ns2:Employee" minOccurs="0"/>
                <xsd:element ref="ns2:PostingDate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Location" minOccurs="0"/>
                <xsd:element ref="ns2:SessionNo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200294-7566-47bd-bcc6-0c4e5d371f43" elementFormDefault="qualified">
    <xsd:import namespace="http://schemas.microsoft.com/office/2006/documentManagement/types"/>
    <xsd:import namespace="http://schemas.microsoft.com/office/infopath/2007/PartnerControls"/>
    <xsd:element name="Employee" ma:index="1" nillable="true" ma:displayName="Employee" ma:format="Dropdown" ma:list="UserInfo" ma:SharePointGroup="0" ma:internalName="Employe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PostingDate" ma:index="2" nillable="true" ma:displayName="Posting Date" ma:format="DateOnly" ma:internalName="PostingDate" ma:readOnly="false">
      <xsd:simpleType>
        <xsd:restriction base="dms:DateTime"/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hidden="true" ma:internalName="MediaServiceKeyPoints" ma:readOnly="true">
      <xsd:simpleType>
        <xsd:restriction base="dms:Note"/>
      </xsd:simpleType>
    </xsd:element>
    <xsd:element name="MediaServiceAutoTags" ma:index="14" nillable="true" ma:displayName="Tags" ma:hidden="true" ma:internalName="MediaServiceAutoTags" ma:readOnly="true">
      <xsd:simpleType>
        <xsd:restriction base="dms:Text"/>
      </xsd:simpleType>
    </xsd:element>
    <xsd:element name="MediaServiceOCR" ma:index="15" nillable="true" ma:displayName="Extracted Text" ma:hidden="true" ma:internalName="MediaServiceOCR" ma:readOnly="true">
      <xsd:simpleType>
        <xsd:restriction base="dms:Note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cc01bbee-216c-4cdf-bb0c-f637e50b3b6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6" nillable="true" ma:displayName="Location" ma:indexed="true" ma:internalName="MediaServiceLocation" ma:readOnly="true">
      <xsd:simpleType>
        <xsd:restriction base="dms:Text"/>
      </xsd:simpleType>
    </xsd:element>
    <xsd:element name="SessionNo" ma:index="27" nillable="true" ma:displayName="Order" ma:decimals="0" ma:default="1" ma:format="Dropdown" ma:internalName="SessionNo" ma:percentage="FALSE">
      <xsd:simpleType>
        <xsd:restriction base="dms:Number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bfc5af-ba08-4223-8118-2e61d297977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hidden="true" ma:internalName="SharedWithDetails" ma:readOnly="true">
      <xsd:simpleType>
        <xsd:restriction base="dms:Note"/>
      </xsd:simpleType>
    </xsd:element>
    <xsd:element name="TaxCatchAll" ma:index="22" nillable="true" ma:displayName="Taxonomy Catch All Column" ma:hidden="true" ma:list="{30907219-2b16-4918-aa31-a6d15e45b1a4}" ma:internalName="TaxCatchAll" ma:readOnly="false" ma:showField="CatchAllData" ma:web="babfc5af-ba08-4223-8118-2e61d297977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ssionNo xmlns="a1200294-7566-47bd-bcc6-0c4e5d371f43">1</SessionNo>
    <TaxCatchAll xmlns="babfc5af-ba08-4223-8118-2e61d2979772" xsi:nil="true"/>
    <lcf76f155ced4ddcb4097134ff3c332f xmlns="a1200294-7566-47bd-bcc6-0c4e5d371f43">
      <Terms xmlns="http://schemas.microsoft.com/office/infopath/2007/PartnerControls"/>
    </lcf76f155ced4ddcb4097134ff3c332f>
    <PostingDate xmlns="a1200294-7566-47bd-bcc6-0c4e5d371f43" xsi:nil="true"/>
    <Employee xmlns="a1200294-7566-47bd-bcc6-0c4e5d371f43">
      <UserInfo>
        <DisplayName/>
        <AccountId xsi:nil="true"/>
        <AccountType/>
      </UserInfo>
    </Employee>
  </documentManagement>
</p:properties>
</file>

<file path=customXml/itemProps1.xml><?xml version="1.0" encoding="utf-8"?>
<ds:datastoreItem xmlns:ds="http://schemas.openxmlformats.org/officeDocument/2006/customXml" ds:itemID="{CCCDD1C2-FF5C-44B5-9915-0BE14070F09F}"/>
</file>

<file path=customXml/itemProps2.xml><?xml version="1.0" encoding="utf-8"?>
<ds:datastoreItem xmlns:ds="http://schemas.openxmlformats.org/officeDocument/2006/customXml" ds:itemID="{A7B176FD-AF81-4750-BE1B-0047EC41031B}"/>
</file>

<file path=customXml/itemProps3.xml><?xml version="1.0" encoding="utf-8"?>
<ds:datastoreItem xmlns:ds="http://schemas.openxmlformats.org/officeDocument/2006/customXml" ds:itemID="{B578A8EF-2095-4933-9584-7C4AA2ED4B3E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0x010100AF3FF15707724F49A972C13B33FAAA8B</vt:lpwstr>
  </property>
</Properties>
</file>